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Lst>
  <p:notesMasterIdLst>
    <p:notesMasterId r:id="rId49"/>
  </p:notesMasterIdLst>
  <p:handoutMasterIdLst>
    <p:handoutMasterId r:id="rId50"/>
  </p:handoutMasterIdLst>
  <p:sldIdLst>
    <p:sldId id="524" r:id="rId8"/>
    <p:sldId id="568" r:id="rId9"/>
    <p:sldId id="471" r:id="rId10"/>
    <p:sldId id="473" r:id="rId11"/>
    <p:sldId id="483" r:id="rId12"/>
    <p:sldId id="482" r:id="rId13"/>
    <p:sldId id="477" r:id="rId14"/>
    <p:sldId id="478" r:id="rId15"/>
    <p:sldId id="479" r:id="rId16"/>
    <p:sldId id="481" r:id="rId17"/>
    <p:sldId id="363" r:id="rId18"/>
    <p:sldId id="528" r:id="rId19"/>
    <p:sldId id="529" r:id="rId20"/>
    <p:sldId id="530" r:id="rId21"/>
    <p:sldId id="523" r:id="rId22"/>
    <p:sldId id="520" r:id="rId23"/>
    <p:sldId id="521" r:id="rId24"/>
    <p:sldId id="517" r:id="rId25"/>
    <p:sldId id="522" r:id="rId26"/>
    <p:sldId id="488" r:id="rId27"/>
    <p:sldId id="562" r:id="rId28"/>
    <p:sldId id="563" r:id="rId29"/>
    <p:sldId id="546" r:id="rId30"/>
    <p:sldId id="547" r:id="rId31"/>
    <p:sldId id="538" r:id="rId32"/>
    <p:sldId id="555" r:id="rId33"/>
    <p:sldId id="556" r:id="rId34"/>
    <p:sldId id="557" r:id="rId35"/>
    <p:sldId id="558" r:id="rId36"/>
    <p:sldId id="532" r:id="rId37"/>
    <p:sldId id="533" r:id="rId38"/>
    <p:sldId id="535" r:id="rId39"/>
    <p:sldId id="537" r:id="rId40"/>
    <p:sldId id="559" r:id="rId41"/>
    <p:sldId id="531" r:id="rId42"/>
    <p:sldId id="560" r:id="rId43"/>
    <p:sldId id="542" r:id="rId44"/>
    <p:sldId id="561" r:id="rId45"/>
    <p:sldId id="422" r:id="rId46"/>
    <p:sldId id="549" r:id="rId47"/>
    <p:sldId id="554" r:id="rId48"/>
  </p:sldIdLst>
  <p:sldSz cx="9144000" cy="6858000" type="screen4x3"/>
  <p:notesSz cx="6797675" cy="9928225"/>
  <p:defaultTextStyle>
    <a:defPPr>
      <a:defRPr lang="nb-NO"/>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0044"/>
    <a:srgbClr val="FF0066"/>
    <a:srgbClr val="000000"/>
    <a:srgbClr val="FF5050"/>
    <a:srgbClr val="FF3300"/>
    <a:srgbClr val="0098DB"/>
    <a:srgbClr val="FDC82F"/>
    <a:srgbClr val="FF33CC"/>
    <a:srgbClr val="00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ddels stil 2 - aks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ddels stil 2 - aks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06799F8-075E-4A3A-A7F6-7FBC6576F1A4}" styleName="Temastil 2 - aks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emastil 1 - aks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ys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77907" autoAdjust="0"/>
  </p:normalViewPr>
  <p:slideViewPr>
    <p:cSldViewPr>
      <p:cViewPr varScale="1">
        <p:scale>
          <a:sx n="67" d="100"/>
          <a:sy n="67" d="100"/>
        </p:scale>
        <p:origin x="2152" y="16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2"/>
            <a:ext cx="2944958" cy="495379"/>
          </a:xfrm>
          <a:prstGeom prst="rect">
            <a:avLst/>
          </a:prstGeom>
          <a:noFill/>
          <a:ln w="9525">
            <a:noFill/>
            <a:miter lim="800000"/>
            <a:headEnd/>
            <a:tailEnd/>
          </a:ln>
          <a:effectLst/>
        </p:spPr>
        <p:txBody>
          <a:bodyPr vert="horz" wrap="square" lIns="92139" tIns="46070" rIns="92139" bIns="46070" numCol="1" anchor="t" anchorCtr="0" compatLnSpc="1">
            <a:prstTxWarp prst="textNoShape">
              <a:avLst/>
            </a:prstTxWarp>
          </a:bodyPr>
          <a:lstStyle>
            <a:lvl1pPr eaLnBrk="1" hangingPunct="1">
              <a:defRPr sz="1200" smtClean="0">
                <a:latin typeface="Arial" charset="0"/>
              </a:defRPr>
            </a:lvl1pPr>
          </a:lstStyle>
          <a:p>
            <a:pPr>
              <a:defRPr/>
            </a:pPr>
            <a:endParaRPr lang="nb-NO"/>
          </a:p>
        </p:txBody>
      </p:sp>
      <p:sp>
        <p:nvSpPr>
          <p:cNvPr id="47107" name="Rectangle 3"/>
          <p:cNvSpPr>
            <a:spLocks noGrp="1" noChangeArrowheads="1"/>
          </p:cNvSpPr>
          <p:nvPr>
            <p:ph type="dt" sz="quarter" idx="1"/>
          </p:nvPr>
        </p:nvSpPr>
        <p:spPr bwMode="auto">
          <a:xfrm>
            <a:off x="3851098" y="2"/>
            <a:ext cx="2944958" cy="495379"/>
          </a:xfrm>
          <a:prstGeom prst="rect">
            <a:avLst/>
          </a:prstGeom>
          <a:noFill/>
          <a:ln w="9525">
            <a:noFill/>
            <a:miter lim="800000"/>
            <a:headEnd/>
            <a:tailEnd/>
          </a:ln>
          <a:effectLst/>
        </p:spPr>
        <p:txBody>
          <a:bodyPr vert="horz" wrap="square" lIns="92139" tIns="46070" rIns="92139" bIns="46070" numCol="1" anchor="t" anchorCtr="0" compatLnSpc="1">
            <a:prstTxWarp prst="textNoShape">
              <a:avLst/>
            </a:prstTxWarp>
          </a:bodyPr>
          <a:lstStyle>
            <a:lvl1pPr algn="r" eaLnBrk="1" hangingPunct="1">
              <a:defRPr sz="1200" smtClean="0">
                <a:latin typeface="Arial" charset="0"/>
              </a:defRPr>
            </a:lvl1pPr>
          </a:lstStyle>
          <a:p>
            <a:pPr>
              <a:defRPr/>
            </a:pPr>
            <a:endParaRPr lang="nb-NO"/>
          </a:p>
        </p:txBody>
      </p:sp>
      <p:sp>
        <p:nvSpPr>
          <p:cNvPr id="47108" name="Rectangle 4"/>
          <p:cNvSpPr>
            <a:spLocks noGrp="1" noChangeArrowheads="1"/>
          </p:cNvSpPr>
          <p:nvPr>
            <p:ph type="ftr" sz="quarter" idx="2"/>
          </p:nvPr>
        </p:nvSpPr>
        <p:spPr bwMode="auto">
          <a:xfrm>
            <a:off x="0" y="9429673"/>
            <a:ext cx="2944958" cy="496965"/>
          </a:xfrm>
          <a:prstGeom prst="rect">
            <a:avLst/>
          </a:prstGeom>
          <a:noFill/>
          <a:ln w="9525">
            <a:noFill/>
            <a:miter lim="800000"/>
            <a:headEnd/>
            <a:tailEnd/>
          </a:ln>
          <a:effectLst/>
        </p:spPr>
        <p:txBody>
          <a:bodyPr vert="horz" wrap="square" lIns="92139" tIns="46070" rIns="92139" bIns="46070" numCol="1" anchor="b" anchorCtr="0" compatLnSpc="1">
            <a:prstTxWarp prst="textNoShape">
              <a:avLst/>
            </a:prstTxWarp>
          </a:bodyPr>
          <a:lstStyle>
            <a:lvl1pPr eaLnBrk="1" hangingPunct="1">
              <a:defRPr sz="1200" smtClean="0">
                <a:latin typeface="Arial" charset="0"/>
              </a:defRPr>
            </a:lvl1pPr>
          </a:lstStyle>
          <a:p>
            <a:pPr>
              <a:defRPr/>
            </a:pPr>
            <a:endParaRPr lang="nb-NO"/>
          </a:p>
        </p:txBody>
      </p:sp>
      <p:sp>
        <p:nvSpPr>
          <p:cNvPr id="47109" name="Rectangle 5"/>
          <p:cNvSpPr>
            <a:spLocks noGrp="1" noChangeArrowheads="1"/>
          </p:cNvSpPr>
          <p:nvPr>
            <p:ph type="sldNum" sz="quarter" idx="3"/>
          </p:nvPr>
        </p:nvSpPr>
        <p:spPr bwMode="auto">
          <a:xfrm>
            <a:off x="3851098" y="9429673"/>
            <a:ext cx="2944958" cy="496965"/>
          </a:xfrm>
          <a:prstGeom prst="rect">
            <a:avLst/>
          </a:prstGeom>
          <a:noFill/>
          <a:ln w="9525">
            <a:noFill/>
            <a:miter lim="800000"/>
            <a:headEnd/>
            <a:tailEnd/>
          </a:ln>
          <a:effectLst/>
        </p:spPr>
        <p:txBody>
          <a:bodyPr vert="horz" wrap="square" lIns="92139" tIns="46070" rIns="92139" bIns="46070" numCol="1" anchor="b" anchorCtr="0" compatLnSpc="1">
            <a:prstTxWarp prst="textNoShape">
              <a:avLst/>
            </a:prstTxWarp>
          </a:bodyPr>
          <a:lstStyle>
            <a:lvl1pPr algn="r" eaLnBrk="1" hangingPunct="1">
              <a:defRPr sz="1200" smtClean="0">
                <a:latin typeface="Arial" charset="0"/>
              </a:defRPr>
            </a:lvl1pPr>
          </a:lstStyle>
          <a:p>
            <a:pPr>
              <a:defRPr/>
            </a:pPr>
            <a:fld id="{5496331E-D481-46A7-B201-DB21A17BF788}" type="slidenum">
              <a:rPr lang="nb-NO"/>
              <a:pPr>
                <a:defRPr/>
              </a:pPr>
              <a:t>‹#›</a:t>
            </a:fld>
            <a:endParaRPr lang="nb-NO"/>
          </a:p>
        </p:txBody>
      </p:sp>
    </p:spTree>
    <p:extLst>
      <p:ext uri="{BB962C8B-B14F-4D97-AF65-F5344CB8AC3E}">
        <p14:creationId xmlns:p14="http://schemas.microsoft.com/office/powerpoint/2010/main" val="194093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653451"/>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minidrett.nif.no/"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r>
              <a:rPr lang="nb-NO" dirty="0"/>
              <a:t>Presentasjon</a:t>
            </a:r>
            <a:r>
              <a:rPr lang="nb-NO" baseline="0" dirty="0"/>
              <a:t> av ansatte og arbeidsoppgaver</a:t>
            </a:r>
            <a:endParaRPr lang="nb-NO" dirty="0"/>
          </a:p>
        </p:txBody>
      </p:sp>
    </p:spTree>
    <p:extLst>
      <p:ext uri="{BB962C8B-B14F-4D97-AF65-F5344CB8AC3E}">
        <p14:creationId xmlns:p14="http://schemas.microsoft.com/office/powerpoint/2010/main" val="2130504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r>
              <a:rPr lang="nb-NO" dirty="0">
                <a:latin typeface="Times New Roman" charset="0"/>
              </a:rPr>
              <a:t>Kamprapporten skannes som </a:t>
            </a:r>
            <a:r>
              <a:rPr lang="nb-NO" dirty="0" err="1">
                <a:latin typeface="Times New Roman" charset="0"/>
              </a:rPr>
              <a:t>pdf</a:t>
            </a:r>
            <a:r>
              <a:rPr lang="nb-NO" dirty="0">
                <a:latin typeface="Times New Roman" charset="0"/>
              </a:rPr>
              <a:t>-fil og sendes inn. Sørg for at den er leselig!</a:t>
            </a:r>
          </a:p>
          <a:p>
            <a:r>
              <a:rPr lang="nb-NO" dirty="0">
                <a:latin typeface="Times New Roman" charset="0"/>
              </a:rPr>
              <a:t>Ikke send som bildefil. Dårlig lesbarhet og svært tidkrevende å skrive ut. </a:t>
            </a:r>
          </a:p>
          <a:p>
            <a:endParaRPr lang="nb-NO" dirty="0"/>
          </a:p>
        </p:txBody>
      </p:sp>
    </p:spTree>
    <p:extLst>
      <p:ext uri="{BB962C8B-B14F-4D97-AF65-F5344CB8AC3E}">
        <p14:creationId xmlns:p14="http://schemas.microsoft.com/office/powerpoint/2010/main" val="1701561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1413" y="1235075"/>
            <a:ext cx="4441825" cy="3332163"/>
          </a:xfrm>
          <a:prstGeom prst="rect">
            <a:avLst/>
          </a:prstGeom>
          <a:noFill/>
          <a:ln w="12700">
            <a:solidFill>
              <a:prstClr val="black"/>
            </a:solidFill>
          </a:ln>
        </p:spPr>
      </p:sp>
      <p:sp>
        <p:nvSpPr>
          <p:cNvPr id="3" name="Plassholder for notater 2"/>
          <p:cNvSpPr>
            <a:spLocks noGrp="1"/>
          </p:cNvSpPr>
          <p:nvPr>
            <p:ph type="body" idx="1"/>
          </p:nvPr>
        </p:nvSpPr>
        <p:spPr>
          <a:xfrm>
            <a:off x="673100" y="4751388"/>
            <a:ext cx="5378450" cy="3889375"/>
          </a:xfrm>
          <a:prstGeom prst="rect">
            <a:avLst/>
          </a:prstGeom>
        </p:spPr>
        <p:txBody>
          <a:bodyPr/>
          <a:lstStyle/>
          <a:p>
            <a:r>
              <a:rPr lang="nb-NO" dirty="0"/>
              <a:t>Barnehåndball omfatter aldersgruppene 6-12 år. Tidligere 6-11 år.</a:t>
            </a:r>
          </a:p>
          <a:p>
            <a:r>
              <a:rPr lang="nb-NO" dirty="0"/>
              <a:t>Det gjøres ingen endringer på spilltilbudet for 12 åringer, det er fortsatt lov med tabeller, da spillerne blir 13-år i løpet av året som vårsesongen spilles.</a:t>
            </a:r>
          </a:p>
          <a:p>
            <a:endParaRPr lang="nb-NO" dirty="0"/>
          </a:p>
        </p:txBody>
      </p:sp>
    </p:spTree>
    <p:extLst>
      <p:ext uri="{BB962C8B-B14F-4D97-AF65-F5344CB8AC3E}">
        <p14:creationId xmlns:p14="http://schemas.microsoft.com/office/powerpoint/2010/main" val="2585874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Plassholder for lysbilde 1"/>
          <p:cNvSpPr>
            <a:spLocks noGrp="1" noRot="1" noChangeAspect="1"/>
          </p:cNvSpPr>
          <p:nvPr>
            <p:ph type="sldImg"/>
          </p:nvPr>
        </p:nvSpPr>
        <p:spPr bwMode="auto">
          <a:xfrm>
            <a:off x="865188" y="741363"/>
            <a:ext cx="4938712" cy="37052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Plassholder for notater 2"/>
          <p:cNvSpPr>
            <a:spLocks noGrp="1"/>
          </p:cNvSpPr>
          <p:nvPr>
            <p:ph type="body" idx="1"/>
          </p:nvPr>
        </p:nvSpPr>
        <p:spPr>
          <a:xfrm>
            <a:off x="666750" y="4695825"/>
            <a:ext cx="5335588" cy="4448175"/>
          </a:xfrm>
          <a:prstGeom prst="rect">
            <a:avLst/>
          </a:prstGeom>
        </p:spPr>
        <p:txBody>
          <a:bodyPr/>
          <a:lstStyle/>
          <a:p>
            <a:pPr>
              <a:defRPr/>
            </a:pPr>
            <a:r>
              <a:rPr lang="nb-NO" dirty="0"/>
              <a:t>Barnehåndball er felles betegnelse for all aktivitet for aldersgruppen fra 6 til 12 år.</a:t>
            </a:r>
          </a:p>
          <a:p>
            <a:pPr>
              <a:defRPr/>
            </a:pPr>
            <a:r>
              <a:rPr lang="nb-NO" dirty="0"/>
              <a:t>I denne delen av håndballen skal det ikke telles mål og registreres resultater og det føres ikke tabeller. </a:t>
            </a:r>
          </a:p>
          <a:p>
            <a:pPr>
              <a:defRPr/>
            </a:pPr>
            <a:endParaRPr lang="nb-NO" dirty="0"/>
          </a:p>
          <a:p>
            <a:pPr>
              <a:defRPr/>
            </a:pPr>
            <a:r>
              <a:rPr lang="nb-NO" dirty="0"/>
              <a:t>Detaljer for hver aldersgruppe følger.</a:t>
            </a:r>
          </a:p>
          <a:p>
            <a:pPr>
              <a:defRPr/>
            </a:pPr>
            <a:endParaRPr lang="nb-NO" dirty="0"/>
          </a:p>
          <a:p>
            <a:pPr>
              <a:defRPr/>
            </a:pPr>
            <a:r>
              <a:rPr lang="nb-NO" dirty="0"/>
              <a:t>NB! Ny myk ball for 6- og 7-åringer. Bedre skuddteknikk, ikke så vondt å stå i mål. (se egen plakat)</a:t>
            </a:r>
          </a:p>
          <a:p>
            <a:pPr>
              <a:defRPr/>
            </a:pPr>
            <a:r>
              <a:rPr lang="nb-NO" dirty="0"/>
              <a:t>8-åringer vanlig ball.</a:t>
            </a:r>
          </a:p>
          <a:p>
            <a:pPr>
              <a:defRPr/>
            </a:pPr>
            <a:endParaRPr lang="nb-NO" dirty="0"/>
          </a:p>
          <a:p>
            <a:pPr>
              <a:defRPr/>
            </a:pPr>
            <a:r>
              <a:rPr lang="nb-NO" b="1" dirty="0"/>
              <a:t>6-åringer </a:t>
            </a:r>
            <a:r>
              <a:rPr lang="nb-NO" dirty="0"/>
              <a:t>blandet. Gutter og jenter på det samme laget.</a:t>
            </a:r>
          </a:p>
          <a:p>
            <a:pPr>
              <a:defRPr/>
            </a:pPr>
            <a:r>
              <a:rPr lang="nb-NO" b="1" dirty="0"/>
              <a:t>7 og 8-åringer</a:t>
            </a:r>
            <a:r>
              <a:rPr lang="nb-NO" dirty="0"/>
              <a:t>: Delt i rene gutter og jenteklasser. Har du ikke nok spillere til rene lag, meldt på i den klassen du har flest spillere i.</a:t>
            </a:r>
          </a:p>
          <a:p>
            <a:pPr>
              <a:defRPr/>
            </a:pPr>
            <a:endParaRPr lang="nb-NO" dirty="0"/>
          </a:p>
          <a:p>
            <a:pPr>
              <a:defRPr/>
            </a:pPr>
            <a:r>
              <a:rPr lang="nb-NO" b="1" dirty="0" err="1"/>
              <a:t>Aktivitetsserie</a:t>
            </a:r>
            <a:endParaRPr lang="nb-NO" b="1" dirty="0"/>
          </a:p>
          <a:p>
            <a:pPr>
              <a:defRPr/>
            </a:pPr>
            <a:endParaRPr lang="nb-NO" dirty="0"/>
          </a:p>
          <a:p>
            <a:pPr>
              <a:defRPr/>
            </a:pPr>
            <a:r>
              <a:rPr lang="nb-NO" b="1" dirty="0"/>
              <a:t>9-åringer: </a:t>
            </a:r>
            <a:r>
              <a:rPr lang="nb-NO" dirty="0"/>
              <a:t>4 NY </a:t>
            </a:r>
            <a:r>
              <a:rPr lang="nb-NO" dirty="0" err="1"/>
              <a:t>ballstørrelse</a:t>
            </a:r>
            <a:r>
              <a:rPr lang="nb-NO" dirty="0"/>
              <a:t> 00.</a:t>
            </a:r>
          </a:p>
          <a:p>
            <a:pPr>
              <a:defRPr/>
            </a:pPr>
            <a:r>
              <a:rPr lang="nb-NO" dirty="0"/>
              <a:t>Spiller 4 mot 4. Mange lykkes på liten bane. Flere scorer mål, ikke bare de beste. Andre regioner tilbyr 6’er håndball. Uaktuelt i SørVest.</a:t>
            </a:r>
          </a:p>
          <a:p>
            <a:pPr>
              <a:defRPr/>
            </a:pPr>
            <a:endParaRPr lang="nb-NO" dirty="0"/>
          </a:p>
          <a:p>
            <a:pPr>
              <a:defRPr/>
            </a:pPr>
            <a:r>
              <a:rPr lang="nb-NO" b="1" dirty="0"/>
              <a:t>10-åringer: </a:t>
            </a:r>
            <a:r>
              <a:rPr lang="nb-NO" dirty="0"/>
              <a:t>Halvt år liten bane, så stor bane og 6’er håndball med nedsenket tverrligger. </a:t>
            </a:r>
          </a:p>
          <a:p>
            <a:pPr>
              <a:defRPr/>
            </a:pPr>
            <a:r>
              <a:rPr lang="nb-NO" dirty="0"/>
              <a:t>Har tidligere hatt mange og lange diskusjoner om 10-åringene skal spille 4 mot 4 på liten bane, eller 6 mot 6 på stor bane tilsvarende 11-åringene. </a:t>
            </a:r>
          </a:p>
          <a:p>
            <a:pPr>
              <a:defRPr/>
            </a:pPr>
            <a:r>
              <a:rPr lang="nb-NO" dirty="0"/>
              <a:t>Regionens faglige vurdering, med støtte fra </a:t>
            </a:r>
            <a:r>
              <a:rPr lang="nb-NO" dirty="0" err="1"/>
              <a:t>bl.a</a:t>
            </a:r>
            <a:r>
              <a:rPr lang="nb-NO" dirty="0"/>
              <a:t> landslagssjef Thorir Hergeirsson, har vært at 10-åringene får den beste utviklingen ved å spille på små flater. </a:t>
            </a:r>
          </a:p>
          <a:p>
            <a:pPr>
              <a:defRPr/>
            </a:pPr>
            <a:r>
              <a:rPr lang="nb-NO" dirty="0"/>
              <a:t>Samtidig har Norges Håndballforbund sagt at 10-åringene skal spille på stor bane. </a:t>
            </a:r>
          </a:p>
          <a:p>
            <a:pPr>
              <a:defRPr/>
            </a:pPr>
            <a:r>
              <a:rPr lang="nb-NO" dirty="0"/>
              <a:t>En del har også argumentert for at spesielt gutter som har spilt noen år, har «vokst ut» av den lille banen. </a:t>
            </a:r>
          </a:p>
          <a:p>
            <a:pPr>
              <a:defRPr/>
            </a:pPr>
            <a:r>
              <a:rPr lang="nb-NO" dirty="0"/>
              <a:t>SYNES VI HAR EN GOD LØSNING DER SPILLERNE FÅR LOV TIL BEGGE DELER I LØPET AV SESONGEN.</a:t>
            </a:r>
          </a:p>
          <a:p>
            <a:pPr>
              <a:defRPr/>
            </a:pPr>
            <a:endParaRPr lang="nb-NO" dirty="0"/>
          </a:p>
          <a:p>
            <a:pPr>
              <a:defRPr/>
            </a:pPr>
            <a:r>
              <a:rPr lang="nb-NO" b="1" dirty="0"/>
              <a:t>11-åringer: </a:t>
            </a:r>
            <a:r>
              <a:rPr lang="nb-NO" dirty="0"/>
              <a:t>Stor bane, 6’er håndball med nedsenket tverrligger. 0’er ball</a:t>
            </a:r>
          </a:p>
          <a:p>
            <a:pPr marL="173216" indent="-173216">
              <a:buFontTx/>
              <a:buChar char="-"/>
              <a:defRPr/>
            </a:pPr>
            <a:r>
              <a:rPr lang="nb-NO" dirty="0"/>
              <a:t>Bidrar til bedre skuddteknikk </a:t>
            </a:r>
          </a:p>
          <a:p>
            <a:pPr marL="173216" indent="-173216">
              <a:buFontTx/>
              <a:buChar char="-"/>
              <a:defRPr/>
            </a:pPr>
            <a:r>
              <a:rPr lang="nb-NO" dirty="0"/>
              <a:t>Og en reell mulighet for at målvakt skal kunne redde skudd </a:t>
            </a:r>
          </a:p>
          <a:p>
            <a:pPr marL="173216" indent="-173216">
              <a:buFontTx/>
              <a:buChar char="-"/>
              <a:defRPr/>
            </a:pPr>
            <a:endParaRPr lang="nb-NO" dirty="0"/>
          </a:p>
          <a:p>
            <a:pPr marL="173216" indent="-173216">
              <a:buFontTx/>
              <a:buChar char="-"/>
              <a:defRPr/>
            </a:pPr>
            <a:r>
              <a:rPr lang="nb-NO" dirty="0"/>
              <a:t>12-åringer: Ordinært serietilbud, som i ungdomshåndballen</a:t>
            </a:r>
          </a:p>
          <a:p>
            <a:pPr marL="173216" indent="-173216">
              <a:buFontTx/>
              <a:buChar char="-"/>
              <a:defRPr/>
            </a:pPr>
            <a:endParaRPr lang="nb-NO" dirty="0"/>
          </a:p>
          <a:p>
            <a:pPr>
              <a:defRPr/>
            </a:pPr>
            <a:r>
              <a:rPr lang="nb-NO" dirty="0"/>
              <a:t>I ALL BARNEHÅNDBALL TAS DET UTKAST FRA MÅLVAKT ETTER SCORINGER!</a:t>
            </a:r>
          </a:p>
          <a:p>
            <a:pPr>
              <a:defRPr/>
            </a:pPr>
            <a:endParaRPr lang="nb-NO" dirty="0"/>
          </a:p>
          <a:p>
            <a:pPr>
              <a:defRPr/>
            </a:pPr>
            <a:endParaRPr lang="nb-NO" dirty="0"/>
          </a:p>
        </p:txBody>
      </p:sp>
    </p:spTree>
    <p:extLst>
      <p:ext uri="{BB962C8B-B14F-4D97-AF65-F5344CB8AC3E}">
        <p14:creationId xmlns:p14="http://schemas.microsoft.com/office/powerpoint/2010/main" val="2125065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lassholder for lysbilde 1"/>
          <p:cNvSpPr>
            <a:spLocks noGrp="1" noRot="1" noChangeAspect="1"/>
          </p:cNvSpPr>
          <p:nvPr>
            <p:ph type="sldImg"/>
          </p:nvPr>
        </p:nvSpPr>
        <p:spPr bwMode="auto">
          <a:xfrm>
            <a:off x="1165225" y="1241425"/>
            <a:ext cx="4467225" cy="33512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Plassholder for notater 2"/>
          <p:cNvSpPr>
            <a:spLocks noGrp="1"/>
          </p:cNvSpPr>
          <p:nvPr>
            <p:ph type="body" idx="1"/>
          </p:nvPr>
        </p:nvSpPr>
        <p:spPr bwMode="auto">
          <a:xfrm>
            <a:off x="679450" y="4778375"/>
            <a:ext cx="5438775" cy="3908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9" tIns="46099" rIns="92199" bIns="46099"/>
          <a:lstStyle/>
          <a:p>
            <a:r>
              <a:rPr lang="nb-NO" altLang="x-none">
                <a:latin typeface="Times New Roman" charset="0"/>
                <a:ea typeface="ＭＳ Ｐゴシック" charset="-128"/>
              </a:rPr>
              <a:t>Kampene er som et ordinært puljeoppsett der man møter hvert lag 2 ganger. Dersom man er flere lag fra samme klubb i en pulje blir det noen interne kamper. Disse kampene kan flyttes. Ta kontakt med de andre lagene i puljen og flytt kampen selv! Regionen har ikke kapasitet til å endre oppsettet på nett. Vi ønsker heller ikke å motta beskjed om at disse kampene er endret!</a:t>
            </a:r>
          </a:p>
        </p:txBody>
      </p:sp>
    </p:spTree>
    <p:extLst>
      <p:ext uri="{BB962C8B-B14F-4D97-AF65-F5344CB8AC3E}">
        <p14:creationId xmlns:p14="http://schemas.microsoft.com/office/powerpoint/2010/main" val="2078984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ssholder for lysbilde 1"/>
          <p:cNvSpPr>
            <a:spLocks noGrp="1" noRot="1" noChangeAspect="1"/>
          </p:cNvSpPr>
          <p:nvPr>
            <p:ph type="sldImg"/>
          </p:nvPr>
        </p:nvSpPr>
        <p:spPr bwMode="auto">
          <a:xfrm>
            <a:off x="917575" y="744538"/>
            <a:ext cx="4962525" cy="3721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Plassholder for notater 2"/>
          <p:cNvSpPr>
            <a:spLocks noGrp="1"/>
          </p:cNvSpPr>
          <p:nvPr>
            <p:ph type="body" idx="1"/>
          </p:nvPr>
        </p:nvSpPr>
        <p:spPr bwMode="auto">
          <a:xfrm>
            <a:off x="679450" y="4716463"/>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lstStyle/>
          <a:p>
            <a:r>
              <a:rPr lang="nb-NO" altLang="x-none">
                <a:latin typeface="Times New Roman" charset="0"/>
                <a:ea typeface="ＭＳ Ｐゴシック" charset="-128"/>
              </a:rPr>
              <a:t>Meld på mange lag: Viktig at alle får mye spilletid. Kan bruke de samme spillerne på flere lag., dersom du har litt få</a:t>
            </a:r>
          </a:p>
          <a:p>
            <a:r>
              <a:rPr lang="nb-NO" altLang="x-none">
                <a:latin typeface="Times New Roman" charset="0"/>
                <a:ea typeface="ＭＳ Ｐゴシック" charset="-128"/>
              </a:rPr>
              <a:t>Vent med å melde av lag til du har forsøkt. Kommer det nye spillere, MELD på flere lag!</a:t>
            </a:r>
          </a:p>
          <a:p>
            <a:endParaRPr lang="nb-NO" altLang="x-none">
              <a:latin typeface="Times New Roman" charset="0"/>
              <a:ea typeface="ＭＳ Ｐゴシック" charset="-128"/>
            </a:endParaRPr>
          </a:p>
          <a:p>
            <a:r>
              <a:rPr lang="nb-NO" altLang="x-none">
                <a:latin typeface="Times New Roman" charset="0"/>
                <a:ea typeface="ＭＳ Ｐゴシック" charset="-128"/>
              </a:rPr>
              <a:t>Skap stor aktivitet: unngå lange køer. Bruk ballen mye!</a:t>
            </a:r>
          </a:p>
          <a:p>
            <a:r>
              <a:rPr lang="nb-NO" altLang="x-none">
                <a:latin typeface="Times New Roman" charset="0"/>
                <a:ea typeface="ＭＳ Ｐゴシック" charset="-128"/>
              </a:rPr>
              <a:t>Stasjonstrening. Dele i mindre grupper. Enklere å tilpasse vanskegraden ut i fra hvem som er på stasjonen.</a:t>
            </a:r>
          </a:p>
          <a:p>
            <a:endParaRPr lang="nb-NO" altLang="x-none">
              <a:latin typeface="Times New Roman" charset="0"/>
              <a:ea typeface="ＭＳ Ｐゴシック" charset="-128"/>
            </a:endParaRPr>
          </a:p>
          <a:p>
            <a:r>
              <a:rPr lang="nb-NO" altLang="x-none">
                <a:latin typeface="Times New Roman" charset="0"/>
                <a:ea typeface="ＭＳ Ｐゴシック" charset="-128"/>
              </a:rPr>
              <a:t>Fokuser på mestring, glede og trygghet. Gi ros for prestasjon, fremgang og utvikling! Ikke resultat.</a:t>
            </a:r>
          </a:p>
          <a:p>
            <a:endParaRPr lang="nb-NO" altLang="x-none">
              <a:latin typeface="Times New Roman" charset="0"/>
              <a:ea typeface="ＭＳ Ｐゴシック" charset="-128"/>
            </a:endParaRPr>
          </a:p>
          <a:p>
            <a:r>
              <a:rPr lang="nb-NO" altLang="x-none">
                <a:latin typeface="Times New Roman" charset="0"/>
                <a:ea typeface="ＭＳ Ｐゴシック" charset="-128"/>
              </a:rPr>
              <a:t>Mange har vært på Minihåndballkurs: Ta frem igjen heftet med øvelser!</a:t>
            </a:r>
          </a:p>
          <a:p>
            <a:r>
              <a:rPr lang="nb-NO" altLang="x-none">
                <a:latin typeface="Times New Roman" charset="0"/>
                <a:ea typeface="ＭＳ Ｐゴシック" charset="-128"/>
              </a:rPr>
              <a:t>Se sidene om barnehåndball for å få tips</a:t>
            </a:r>
          </a:p>
          <a:p>
            <a:endParaRPr lang="nb-NO" altLang="x-none">
              <a:latin typeface="Times New Roman" charset="0"/>
              <a:ea typeface="ＭＳ Ｐゴシック" charset="-128"/>
            </a:endParaRPr>
          </a:p>
          <a:p>
            <a:endParaRPr lang="nb-NO" altLang="x-none">
              <a:latin typeface="Times New Roman" charset="0"/>
              <a:ea typeface="ＭＳ Ｐゴシック" charset="-128"/>
            </a:endParaRPr>
          </a:p>
          <a:p>
            <a:r>
              <a:rPr lang="nb-NO" altLang="x-none">
                <a:latin typeface="Times New Roman" charset="0"/>
                <a:ea typeface="ＭＳ Ｐゴシック" charset="-128"/>
              </a:rPr>
              <a:t>Bruk barnehåndballsidene for tips til øvelser, informasjon osv.</a:t>
            </a:r>
          </a:p>
          <a:p>
            <a:endParaRPr lang="nb-NO" altLang="x-none">
              <a:latin typeface="Times New Roman" charset="0"/>
              <a:ea typeface="ＭＳ Ｐゴシック" charset="-128"/>
            </a:endParaRPr>
          </a:p>
          <a:p>
            <a:r>
              <a:rPr lang="nb-NO" altLang="x-none">
                <a:latin typeface="Times New Roman" charset="0"/>
                <a:ea typeface="ＭＳ Ｐゴシック" charset="-128"/>
              </a:rPr>
              <a:t>J/G11: Skal vi velge øvet eller bredde?</a:t>
            </a:r>
          </a:p>
          <a:p>
            <a:r>
              <a:rPr lang="nb-NO" altLang="x-none">
                <a:latin typeface="Times New Roman" charset="0"/>
                <a:ea typeface="ＭＳ Ｐゴシック" charset="-128"/>
              </a:rPr>
              <a:t>Selv om man ikke teller mål har man en formening om hvor man står i forhold til andre lag. Viktig at alle spillere får utfordringer på sitt nivå, slik at det ikke oppleves for lett, men heller ikke for vanskelig! Viktig å ha noe å strekke seg etter, samtidig som muligheten for at mange lykkes er til stede. </a:t>
            </a:r>
          </a:p>
          <a:p>
            <a:r>
              <a:rPr lang="nb-NO" altLang="x-none">
                <a:latin typeface="Times New Roman" charset="0"/>
                <a:ea typeface="ＭＳ Ｐゴシック" charset="-128"/>
              </a:rPr>
              <a:t>Mange spillere med ulik kompetanse: meld på i både øvet og uøvet. </a:t>
            </a:r>
          </a:p>
          <a:p>
            <a:endParaRPr lang="nb-NO" altLang="x-none">
              <a:latin typeface="Times New Roman" charset="0"/>
              <a:ea typeface="ＭＳ Ｐゴシック" charset="-128"/>
            </a:endParaRPr>
          </a:p>
          <a:p>
            <a:r>
              <a:rPr lang="nb-NO" altLang="x-none">
                <a:latin typeface="Times New Roman" charset="0"/>
                <a:ea typeface="ＭＳ Ｐゴシック" charset="-128"/>
              </a:rPr>
              <a:t>Hvor melder vi på lag?</a:t>
            </a:r>
          </a:p>
          <a:p>
            <a:pPr lvl="1"/>
            <a:r>
              <a:rPr lang="nb-NO" altLang="x-none">
                <a:latin typeface="Times New Roman" charset="0"/>
                <a:ea typeface="ＭＳ Ｐゴシック" charset="-128"/>
              </a:rPr>
              <a:t>Mestring + Glede = Trivsel</a:t>
            </a:r>
          </a:p>
          <a:p>
            <a:pPr lvl="1"/>
            <a:r>
              <a:rPr lang="nb-NO" altLang="x-none">
                <a:latin typeface="Times New Roman" charset="0"/>
                <a:ea typeface="ＭＳ Ｐゴシック" charset="-128"/>
              </a:rPr>
              <a:t>Det skal være gøy. Jevne kamper er kjekkest!</a:t>
            </a:r>
          </a:p>
          <a:p>
            <a:pPr lvl="1"/>
            <a:r>
              <a:rPr lang="nb-NO" altLang="x-none">
                <a:latin typeface="Times New Roman" charset="0"/>
                <a:ea typeface="ＭＳ Ｐゴシック" charset="-128"/>
              </a:rPr>
              <a:t>Barneidrettsbestemmelsene – konkurrere på egne premisser.</a:t>
            </a:r>
          </a:p>
          <a:p>
            <a:endParaRPr lang="nb-NO" altLang="x-none">
              <a:latin typeface="Times New Roman" charset="0"/>
              <a:ea typeface="ＭＳ Ｐゴシック" charset="-128"/>
            </a:endParaRPr>
          </a:p>
          <a:p>
            <a:r>
              <a:rPr lang="nb-NO" altLang="x-none">
                <a:latin typeface="Times New Roman" charset="0"/>
                <a:ea typeface="ＭＳ Ｐゴシック" charset="-128"/>
              </a:rPr>
              <a:t>Topping av ett lag eller to jevne lag?</a:t>
            </a:r>
          </a:p>
          <a:p>
            <a:pPr lvl="1"/>
            <a:r>
              <a:rPr lang="nb-NO" altLang="x-none">
                <a:latin typeface="Times New Roman" charset="0"/>
                <a:ea typeface="ＭＳ Ｐゴシック" charset="-128"/>
              </a:rPr>
              <a:t>Vi ønsker to jevne lag</a:t>
            </a:r>
          </a:p>
          <a:p>
            <a:pPr lvl="1"/>
            <a:endParaRPr lang="nb-NO" altLang="x-none">
              <a:latin typeface="Times New Roman" charset="0"/>
              <a:ea typeface="ＭＳ Ｐゴシック" charset="-128"/>
            </a:endParaRPr>
          </a:p>
          <a:p>
            <a:endParaRPr lang="nb-NO" altLang="x-none">
              <a:latin typeface="Times New Roman" charset="0"/>
              <a:ea typeface="ＭＳ Ｐゴシック" charset="-128"/>
            </a:endParaRPr>
          </a:p>
        </p:txBody>
      </p:sp>
    </p:spTree>
    <p:extLst>
      <p:ext uri="{BB962C8B-B14F-4D97-AF65-F5344CB8AC3E}">
        <p14:creationId xmlns:p14="http://schemas.microsoft.com/office/powerpoint/2010/main" val="1506275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865188" y="741363"/>
            <a:ext cx="4938712" cy="3705225"/>
          </a:xfrm>
          <a:prstGeom prst="rect">
            <a:avLst/>
          </a:prstGeom>
          <a:noFill/>
          <a:ln w="12700">
            <a:solidFill>
              <a:prstClr val="black"/>
            </a:solidFill>
          </a:ln>
        </p:spPr>
      </p:sp>
      <p:sp>
        <p:nvSpPr>
          <p:cNvPr id="3" name="Plassholder for notater 2"/>
          <p:cNvSpPr>
            <a:spLocks noGrp="1"/>
          </p:cNvSpPr>
          <p:nvPr>
            <p:ph type="body" idx="1"/>
          </p:nvPr>
        </p:nvSpPr>
        <p:spPr>
          <a:xfrm>
            <a:off x="666750" y="4695826"/>
            <a:ext cx="5335588" cy="4448175"/>
          </a:xfrm>
          <a:prstGeom prst="rect">
            <a:avLst/>
          </a:prstGeom>
        </p:spPr>
        <p:txBody>
          <a:bodyPr/>
          <a:lstStyle/>
          <a:p>
            <a:endParaRPr lang="nb-NO" sz="1200" kern="1200" dirty="0">
              <a:solidFill>
                <a:schemeClr val="tx1"/>
              </a:solidFill>
              <a:effectLst/>
              <a:latin typeface="Times New Roman" pitchFamily="18" charset="0"/>
              <a:ea typeface="+mn-ea"/>
              <a:cs typeface="+mn-cs"/>
            </a:endParaRPr>
          </a:p>
          <a:p>
            <a:r>
              <a:rPr lang="nb-NO" sz="1200" kern="1200" dirty="0">
                <a:solidFill>
                  <a:schemeClr val="tx1"/>
                </a:solidFill>
                <a:effectLst/>
                <a:latin typeface="Times New Roman" pitchFamily="18" charset="0"/>
                <a:ea typeface="+mn-ea"/>
                <a:cs typeface="+mn-cs"/>
              </a:rPr>
              <a:t>Hensikten er å få flest mulig jevne og spennende kamper som gir utvikling og utfordringer for alle.</a:t>
            </a:r>
          </a:p>
          <a:p>
            <a:r>
              <a:rPr lang="nb-NO" sz="1200" kern="1200" dirty="0">
                <a:solidFill>
                  <a:schemeClr val="tx1"/>
                </a:solidFill>
                <a:effectLst/>
                <a:latin typeface="Times New Roman" pitchFamily="18" charset="0"/>
                <a:ea typeface="+mn-ea"/>
                <a:cs typeface="+mn-cs"/>
              </a:rPr>
              <a:t>Fra og med 15 årsklassen</a:t>
            </a:r>
            <a:r>
              <a:rPr lang="nb-NO" sz="1200" kern="1200" baseline="0" dirty="0">
                <a:solidFill>
                  <a:schemeClr val="tx1"/>
                </a:solidFill>
                <a:effectLst/>
                <a:latin typeface="Times New Roman" pitchFamily="18" charset="0"/>
                <a:ea typeface="+mn-ea"/>
                <a:cs typeface="+mn-cs"/>
              </a:rPr>
              <a:t> er det tilbud om </a:t>
            </a:r>
            <a:r>
              <a:rPr lang="nb-NO" sz="1200" kern="1200" baseline="0" dirty="0" err="1">
                <a:solidFill>
                  <a:schemeClr val="tx1"/>
                </a:solidFill>
                <a:effectLst/>
                <a:latin typeface="Times New Roman" pitchFamily="18" charset="0"/>
                <a:ea typeface="+mn-ea"/>
                <a:cs typeface="+mn-cs"/>
              </a:rPr>
              <a:t>regionsserie</a:t>
            </a:r>
            <a:r>
              <a:rPr lang="nb-NO" sz="1200" kern="1200" baseline="0" dirty="0">
                <a:solidFill>
                  <a:schemeClr val="tx1"/>
                </a:solidFill>
                <a:effectLst/>
                <a:latin typeface="Times New Roman" pitchFamily="18" charset="0"/>
                <a:ea typeface="+mn-ea"/>
                <a:cs typeface="+mn-cs"/>
              </a:rPr>
              <a:t> hvor man møter lag i hele regionen. Gir muligheter for kjekke turer i løpet av sesongen. </a:t>
            </a:r>
          </a:p>
          <a:p>
            <a:pPr marL="0" marR="0" indent="0" algn="l" defTabSz="762000" rtl="0" eaLnBrk="0" fontAlgn="base" latinLnBrk="0" hangingPunct="0">
              <a:lnSpc>
                <a:spcPct val="100000"/>
              </a:lnSpc>
              <a:spcBef>
                <a:spcPct val="30000"/>
              </a:spcBef>
              <a:spcAft>
                <a:spcPct val="0"/>
              </a:spcAft>
              <a:buClrTx/>
              <a:buSzTx/>
              <a:buFontTx/>
              <a:buNone/>
              <a:tabLst/>
              <a:defRPr/>
            </a:pPr>
            <a:r>
              <a:rPr lang="nb-NO" sz="1200" kern="1200" baseline="0" dirty="0">
                <a:solidFill>
                  <a:schemeClr val="tx1"/>
                </a:solidFill>
                <a:effectLst/>
                <a:latin typeface="Times New Roman" pitchFamily="18" charset="0"/>
                <a:ea typeface="+mn-ea"/>
                <a:cs typeface="+mn-cs"/>
              </a:rPr>
              <a:t> </a:t>
            </a:r>
            <a:endParaRPr lang="nb-NO" dirty="0"/>
          </a:p>
          <a:p>
            <a:endParaRPr lang="nb-NO" sz="1200" kern="1200" dirty="0">
              <a:solidFill>
                <a:schemeClr val="tx1"/>
              </a:solidFill>
              <a:effectLst/>
              <a:latin typeface="Times New Roman" pitchFamily="18" charset="0"/>
              <a:ea typeface="+mn-ea"/>
              <a:cs typeface="+mn-cs"/>
            </a:endParaRPr>
          </a:p>
          <a:p>
            <a:r>
              <a:rPr lang="nb-NO" sz="1200" kern="1200" dirty="0">
                <a:solidFill>
                  <a:schemeClr val="tx1"/>
                </a:solidFill>
                <a:effectLst/>
                <a:latin typeface="Times New Roman" pitchFamily="18" charset="0"/>
                <a:ea typeface="+mn-ea"/>
                <a:cs typeface="+mn-cs"/>
              </a:rPr>
              <a:t>A-seriene og Regionseriene er ment å være serier som skal gi de beste lagene et best mulig sportslig kamptilbud. </a:t>
            </a:r>
          </a:p>
          <a:p>
            <a:r>
              <a:rPr lang="nb-NO" sz="1200" kern="1200" dirty="0">
                <a:solidFill>
                  <a:schemeClr val="tx1"/>
                </a:solidFill>
                <a:effectLst/>
                <a:latin typeface="Times New Roman" pitchFamily="18" charset="0"/>
                <a:ea typeface="+mn-ea"/>
                <a:cs typeface="+mn-cs"/>
              </a:rPr>
              <a:t>Breddeseriene skal være et kamptilbud for de nest beste lagene. Det er </a:t>
            </a:r>
            <a:r>
              <a:rPr lang="nb-NO" sz="1200" i="1" kern="1200" dirty="0">
                <a:solidFill>
                  <a:schemeClr val="tx1"/>
                </a:solidFill>
                <a:effectLst/>
                <a:latin typeface="Times New Roman" pitchFamily="18" charset="0"/>
                <a:ea typeface="+mn-ea"/>
                <a:cs typeface="+mn-cs"/>
              </a:rPr>
              <a:t>ikke</a:t>
            </a:r>
            <a:r>
              <a:rPr lang="nb-NO" sz="1200" kern="1200" dirty="0">
                <a:solidFill>
                  <a:schemeClr val="tx1"/>
                </a:solidFill>
                <a:effectLst/>
                <a:latin typeface="Times New Roman" pitchFamily="18" charset="0"/>
                <a:ea typeface="+mn-ea"/>
                <a:cs typeface="+mn-cs"/>
              </a:rPr>
              <a:t> intensjonen med Breddeseriene at de beste lagene skal bruke den som en treningsarena for sine beste spillere. </a:t>
            </a:r>
          </a:p>
        </p:txBody>
      </p:sp>
    </p:spTree>
    <p:extLst>
      <p:ext uri="{BB962C8B-B14F-4D97-AF65-F5344CB8AC3E}">
        <p14:creationId xmlns:p14="http://schemas.microsoft.com/office/powerpoint/2010/main" val="749036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endParaRPr lang="nb-NO" dirty="0"/>
          </a:p>
        </p:txBody>
      </p:sp>
    </p:spTree>
    <p:extLst>
      <p:ext uri="{BB962C8B-B14F-4D97-AF65-F5344CB8AC3E}">
        <p14:creationId xmlns:p14="http://schemas.microsoft.com/office/powerpoint/2010/main" val="1696138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r>
              <a:rPr lang="nb-NO" dirty="0"/>
              <a:t>Utvalg er satt ned, og de skal se grundig</a:t>
            </a:r>
            <a:r>
              <a:rPr lang="nb-NO" baseline="0" dirty="0"/>
              <a:t> på konsekvenser/Skade </a:t>
            </a:r>
          </a:p>
          <a:p>
            <a:r>
              <a:rPr lang="nb-NO" baseline="0" dirty="0"/>
              <a:t>Ekstrem belastning på de beste spillerne i perioder.</a:t>
            </a:r>
          </a:p>
          <a:p>
            <a:r>
              <a:rPr lang="nb-NO" baseline="0" dirty="0"/>
              <a:t>Kombinert med VGS opplæring. Utfordringen er at du må pushe for å bli god, samtidig som du ikke må pushe for mye.</a:t>
            </a:r>
          </a:p>
          <a:p>
            <a:r>
              <a:rPr lang="nb-NO" baseline="0" dirty="0"/>
              <a:t>Gradvis økning av treningsbelastning/kamper. Max 5 kamper pr uke.</a:t>
            </a:r>
            <a:endParaRPr lang="nb-NO" dirty="0"/>
          </a:p>
        </p:txBody>
      </p:sp>
    </p:spTree>
    <p:extLst>
      <p:ext uri="{BB962C8B-B14F-4D97-AF65-F5344CB8AC3E}">
        <p14:creationId xmlns:p14="http://schemas.microsoft.com/office/powerpoint/2010/main" val="205877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Plassholder for lysbilde 1"/>
          <p:cNvSpPr>
            <a:spLocks noGrp="1" noRot="1" noChangeAspect="1"/>
          </p:cNvSpPr>
          <p:nvPr>
            <p:ph type="sldImg"/>
          </p:nvPr>
        </p:nvSpPr>
        <p:spPr bwMode="auto">
          <a:xfrm>
            <a:off x="1165225" y="1241425"/>
            <a:ext cx="4467225" cy="335121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1986" name="Plassholder for notater 2"/>
          <p:cNvSpPr>
            <a:spLocks noGrp="1"/>
          </p:cNvSpPr>
          <p:nvPr>
            <p:ph type="body" idx="1"/>
          </p:nvPr>
        </p:nvSpPr>
        <p:spPr bwMode="auto">
          <a:xfrm>
            <a:off x="679768" y="4777828"/>
            <a:ext cx="5438140" cy="390956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199" tIns="46099" rIns="92199" bIns="46099"/>
          <a:lstStyle/>
          <a:p>
            <a:endParaRPr lang="nb-NO" dirty="0">
              <a:latin typeface="Times New Roman" charset="0"/>
            </a:endParaRPr>
          </a:p>
        </p:txBody>
      </p:sp>
    </p:spTree>
    <p:extLst>
      <p:ext uri="{BB962C8B-B14F-4D97-AF65-F5344CB8AC3E}">
        <p14:creationId xmlns:p14="http://schemas.microsoft.com/office/powerpoint/2010/main" val="3099597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endParaRPr lang="nb-NO" dirty="0"/>
          </a:p>
        </p:txBody>
      </p:sp>
    </p:spTree>
    <p:extLst>
      <p:ext uri="{BB962C8B-B14F-4D97-AF65-F5344CB8AC3E}">
        <p14:creationId xmlns:p14="http://schemas.microsoft.com/office/powerpoint/2010/main" val="395328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r>
              <a:rPr lang="nb-NO" dirty="0"/>
              <a:t>Det er frister for å nominere</a:t>
            </a:r>
            <a:r>
              <a:rPr lang="nb-NO" baseline="0" dirty="0"/>
              <a:t> styremedlemmer, saker </a:t>
            </a:r>
            <a:r>
              <a:rPr lang="nb-NO" baseline="0"/>
              <a:t>og påmelding.</a:t>
            </a:r>
            <a:endParaRPr lang="nb-NO"/>
          </a:p>
        </p:txBody>
      </p:sp>
    </p:spTree>
    <p:extLst>
      <p:ext uri="{BB962C8B-B14F-4D97-AF65-F5344CB8AC3E}">
        <p14:creationId xmlns:p14="http://schemas.microsoft.com/office/powerpoint/2010/main" val="1761009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Plassholder for lysbilde 1"/>
          <p:cNvSpPr>
            <a:spLocks noGrp="1" noRot="1" noChangeAspect="1"/>
          </p:cNvSpPr>
          <p:nvPr>
            <p:ph type="sldImg"/>
          </p:nvPr>
        </p:nvSpPr>
        <p:spPr bwMode="auto">
          <a:xfrm>
            <a:off x="1165225" y="1241425"/>
            <a:ext cx="4467225" cy="335121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1986" name="Plassholder for notater 2"/>
          <p:cNvSpPr>
            <a:spLocks noGrp="1"/>
          </p:cNvSpPr>
          <p:nvPr>
            <p:ph type="body" idx="1"/>
          </p:nvPr>
        </p:nvSpPr>
        <p:spPr bwMode="auto">
          <a:xfrm>
            <a:off x="679768" y="4777828"/>
            <a:ext cx="5438140" cy="390956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199" tIns="46099" rIns="92199" bIns="46099"/>
          <a:lstStyle/>
          <a:p>
            <a:r>
              <a:rPr lang="nb-NO" dirty="0">
                <a:latin typeface="Times New Roman" charset="0"/>
              </a:rPr>
              <a:t>Merk at det innføres en siste frist for </a:t>
            </a:r>
            <a:r>
              <a:rPr lang="nb-NO" dirty="0" err="1">
                <a:latin typeface="Times New Roman" charset="0"/>
              </a:rPr>
              <a:t>omberamminger</a:t>
            </a:r>
            <a:r>
              <a:rPr lang="nb-NO" dirty="0">
                <a:latin typeface="Times New Roman" charset="0"/>
              </a:rPr>
              <a:t>, </a:t>
            </a:r>
            <a:r>
              <a:rPr lang="nb-NO" dirty="0" err="1">
                <a:latin typeface="Times New Roman" charset="0"/>
              </a:rPr>
              <a:t>kl</a:t>
            </a:r>
            <a:r>
              <a:rPr lang="nb-NO" dirty="0">
                <a:latin typeface="Times New Roman" charset="0"/>
              </a:rPr>
              <a:t> 12:00 siste virkedag før opprinnelig kamptidspunkt. Det betyr at alle kamper som er terminfestet til helgen, senest kan omberammes fredag </a:t>
            </a:r>
            <a:r>
              <a:rPr lang="nb-NO" dirty="0" err="1">
                <a:latin typeface="Times New Roman" charset="0"/>
              </a:rPr>
              <a:t>kl</a:t>
            </a:r>
            <a:r>
              <a:rPr lang="nb-NO" dirty="0">
                <a:latin typeface="Times New Roman" charset="0"/>
              </a:rPr>
              <a:t> 12:00. Dersom det ikke gjøres, blir det </a:t>
            </a:r>
            <a:r>
              <a:rPr lang="ja-JP" altLang="nb-NO" dirty="0">
                <a:latin typeface="Times New Roman" charset="0"/>
              </a:rPr>
              <a:t>”</a:t>
            </a:r>
            <a:r>
              <a:rPr lang="nb-NO" dirty="0">
                <a:latin typeface="Times New Roman" charset="0"/>
              </a:rPr>
              <a:t>ikke møtt</a:t>
            </a:r>
            <a:r>
              <a:rPr lang="ja-JP" altLang="nb-NO" dirty="0">
                <a:latin typeface="Times New Roman" charset="0"/>
              </a:rPr>
              <a:t>”</a:t>
            </a:r>
            <a:r>
              <a:rPr lang="nb-NO" dirty="0">
                <a:latin typeface="Times New Roman" charset="0"/>
              </a:rPr>
              <a:t>.</a:t>
            </a:r>
          </a:p>
          <a:p>
            <a:r>
              <a:rPr lang="nb-NO" dirty="0">
                <a:latin typeface="Times New Roman" charset="0"/>
              </a:rPr>
              <a:t>Viktig for å få en likebehandling og gode vilkår for arrangement og dommere. </a:t>
            </a:r>
          </a:p>
          <a:p>
            <a:r>
              <a:rPr lang="nb-NO" b="0" baseline="0" dirty="0"/>
              <a:t>Det hender at kamper må flyttes. Hvordan kan vi gjøre det?</a:t>
            </a:r>
          </a:p>
          <a:p>
            <a:endParaRPr lang="nb-NO" b="0" baseline="0" dirty="0"/>
          </a:p>
          <a:p>
            <a:r>
              <a:rPr lang="nb-NO" b="0" baseline="0" dirty="0"/>
              <a:t>Les reglene for </a:t>
            </a:r>
            <a:r>
              <a:rPr lang="nb-NO" b="0" baseline="0" dirty="0" err="1"/>
              <a:t>omberamming</a:t>
            </a:r>
            <a:r>
              <a:rPr lang="nb-NO" b="0" baseline="0" dirty="0"/>
              <a:t> på Regionens hjemmeside. </a:t>
            </a:r>
          </a:p>
          <a:p>
            <a:r>
              <a:rPr lang="nb-NO" b="0" baseline="0" dirty="0"/>
              <a:t>Kan ikke omberamme kampen etter at den skulle ha vært spilt.</a:t>
            </a:r>
          </a:p>
          <a:p>
            <a:r>
              <a:rPr lang="nb-NO" b="0" baseline="0" dirty="0"/>
              <a:t>Husk at en kan omberamme kamper innenfor regionen inntil 7 dager før terminfestet kamp (etter disse dagene kan man fremdeles omberamme, men gebyr på 700,-).</a:t>
            </a:r>
          </a:p>
          <a:p>
            <a:r>
              <a:rPr lang="nb-NO" b="0" baseline="0" dirty="0"/>
              <a:t>Husk å si noe om dommere… når det gjelder </a:t>
            </a:r>
            <a:r>
              <a:rPr lang="nb-NO" b="0" baseline="0" dirty="0" err="1"/>
              <a:t>omberamming</a:t>
            </a:r>
            <a:r>
              <a:rPr lang="nb-NO" b="0" baseline="0" dirty="0"/>
              <a:t> av kamper. Betale dommere.. De som har omberammet… både for kamp, kjøregodtgjørelse.</a:t>
            </a:r>
          </a:p>
          <a:p>
            <a:r>
              <a:rPr lang="nb-NO" b="0" baseline="0" dirty="0"/>
              <a:t>Kampprotokoller sendes på egen epost.   </a:t>
            </a:r>
            <a:r>
              <a:rPr lang="nb-NO" b="0" baseline="0" dirty="0" err="1"/>
              <a:t>Kamprapport.rsvn@handball.no</a:t>
            </a:r>
            <a:r>
              <a:rPr lang="nb-NO" b="0" baseline="0" dirty="0"/>
              <a:t>	</a:t>
            </a:r>
          </a:p>
          <a:p>
            <a:r>
              <a:rPr lang="nb-NO" b="0" baseline="0" dirty="0"/>
              <a:t>Husk: Enhver kamprapport som ikke blir sendt inn kan ilegges et gebyr på kr 400.</a:t>
            </a:r>
          </a:p>
          <a:p>
            <a:endParaRPr lang="nb-NO" b="0" baseline="0" dirty="0"/>
          </a:p>
          <a:p>
            <a:r>
              <a:rPr lang="nb-NO" b="0" baseline="0" dirty="0"/>
              <a:t>Obs! I 2. og 3. divisjon er det vanskelig å få omberammet kamper. </a:t>
            </a:r>
          </a:p>
          <a:p>
            <a:endParaRPr lang="nb-NO" b="0" dirty="0"/>
          </a:p>
          <a:p>
            <a:endParaRPr lang="nb-NO" dirty="0"/>
          </a:p>
          <a:p>
            <a:endParaRPr lang="nb-NO" dirty="0">
              <a:latin typeface="Times New Roman" charset="0"/>
            </a:endParaRPr>
          </a:p>
        </p:txBody>
      </p:sp>
    </p:spTree>
    <p:extLst>
      <p:ext uri="{BB962C8B-B14F-4D97-AF65-F5344CB8AC3E}">
        <p14:creationId xmlns:p14="http://schemas.microsoft.com/office/powerpoint/2010/main" val="2246986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r>
              <a:rPr lang="nb-NO" dirty="0"/>
              <a:t>Kurs. Kai forteller hvordan</a:t>
            </a:r>
            <a:r>
              <a:rPr lang="nb-NO" baseline="0" dirty="0"/>
              <a:t> vi enkelt melder oss på kurs. Lag noen sleider.</a:t>
            </a:r>
          </a:p>
          <a:p>
            <a:r>
              <a:rPr lang="nb-NO" baseline="0" dirty="0"/>
              <a:t>STOR AKTIVITET. Video fra trenermentor ordninga.</a:t>
            </a:r>
            <a:endParaRPr lang="nb-NO" dirty="0"/>
          </a:p>
        </p:txBody>
      </p:sp>
    </p:spTree>
    <p:extLst>
      <p:ext uri="{BB962C8B-B14F-4D97-AF65-F5344CB8AC3E}">
        <p14:creationId xmlns:p14="http://schemas.microsoft.com/office/powerpoint/2010/main" val="1015413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Plassholder for lysbilde 1"/>
          <p:cNvSpPr>
            <a:spLocks noGrp="1" noRot="1" noChangeAspect="1"/>
          </p:cNvSpPr>
          <p:nvPr>
            <p:ph type="sldImg"/>
          </p:nvPr>
        </p:nvSpPr>
        <p:spPr bwMode="auto">
          <a:xfrm>
            <a:off x="1165225" y="1241425"/>
            <a:ext cx="4467225" cy="33496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2" name="Plassholder for notater 2"/>
          <p:cNvSpPr>
            <a:spLocks noGrp="1"/>
          </p:cNvSpPr>
          <p:nvPr>
            <p:ph type="body" idx="1"/>
          </p:nvPr>
        </p:nvSpPr>
        <p:spPr bwMode="auto">
          <a:xfrm>
            <a:off x="679450" y="4778375"/>
            <a:ext cx="5438775" cy="3908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55022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r>
              <a:rPr lang="nb-NO" dirty="0"/>
              <a:t>Obligatoriske</a:t>
            </a:r>
            <a:r>
              <a:rPr lang="nb-NO" baseline="0" dirty="0"/>
              <a:t> møter med alle klubbtrenerne. I klassene 6,7 og 8. Minihåndballkurs</a:t>
            </a:r>
          </a:p>
          <a:p>
            <a:r>
              <a:rPr lang="nb-NO" baseline="0" dirty="0"/>
              <a:t>9 og 10 åringene får invitasjon til kortbanehåndballkurs. Tema stor aktivitet.</a:t>
            </a:r>
          </a:p>
          <a:p>
            <a:r>
              <a:rPr lang="nb-NO" baseline="0" dirty="0"/>
              <a:t>13 åringene oppstartsamling. Alle klubber</a:t>
            </a:r>
          </a:p>
          <a:p>
            <a:r>
              <a:rPr lang="nb-NO" baseline="0" dirty="0"/>
              <a:t>14 åringene felles samling. Alle klubber</a:t>
            </a:r>
          </a:p>
          <a:p>
            <a:r>
              <a:rPr lang="nb-NO" baseline="0" dirty="0"/>
              <a:t>15 åringene i forbindelse med regional bylagsturnering (</a:t>
            </a:r>
            <a:r>
              <a:rPr lang="nb-NO" baseline="0" dirty="0" err="1"/>
              <a:t>spilerutvikling</a:t>
            </a:r>
            <a:r>
              <a:rPr lang="nb-NO" baseline="0" dirty="0"/>
              <a:t> og veien videre)</a:t>
            </a:r>
          </a:p>
          <a:p>
            <a:r>
              <a:rPr lang="nb-NO" baseline="0" dirty="0"/>
              <a:t>16 åringene fysisk trening</a:t>
            </a:r>
            <a:br>
              <a:rPr lang="nb-NO" baseline="0" dirty="0"/>
            </a:br>
            <a:r>
              <a:rPr lang="nb-NO" baseline="0" dirty="0"/>
              <a:t>Ulike tema hvert år.</a:t>
            </a:r>
            <a:endParaRPr lang="nb-NO" dirty="0"/>
          </a:p>
        </p:txBody>
      </p:sp>
    </p:spTree>
    <p:extLst>
      <p:ext uri="{BB962C8B-B14F-4D97-AF65-F5344CB8AC3E}">
        <p14:creationId xmlns:p14="http://schemas.microsoft.com/office/powerpoint/2010/main" val="1397682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r>
              <a:rPr lang="nb-NO" dirty="0"/>
              <a:t>Bytt</a:t>
            </a:r>
            <a:r>
              <a:rPr lang="nb-NO" baseline="0" dirty="0"/>
              <a:t> ut siden med den nye og fokuser på hovedtemaene.</a:t>
            </a:r>
            <a:endParaRPr lang="nb-NO" dirty="0"/>
          </a:p>
        </p:txBody>
      </p:sp>
    </p:spTree>
    <p:extLst>
      <p:ext uri="{BB962C8B-B14F-4D97-AF65-F5344CB8AC3E}">
        <p14:creationId xmlns:p14="http://schemas.microsoft.com/office/powerpoint/2010/main" val="138427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7575" y="744538"/>
            <a:ext cx="4962525" cy="3721100"/>
          </a:xfrm>
          <a:prstGeom prst="rect">
            <a:avLst/>
          </a:prstGeom>
          <a:noFill/>
          <a:ln w="12700">
            <a:solidFill>
              <a:prstClr val="black"/>
            </a:solidFill>
          </a:ln>
        </p:spPr>
      </p:sp>
      <p:sp>
        <p:nvSpPr>
          <p:cNvPr id="3" name="Plassholder for notater 2"/>
          <p:cNvSpPr>
            <a:spLocks noGrp="1"/>
          </p:cNvSpPr>
          <p:nvPr>
            <p:ph type="body" idx="1"/>
          </p:nvPr>
        </p:nvSpPr>
        <p:spPr>
          <a:xfrm>
            <a:off x="679606" y="4716187"/>
            <a:ext cx="5438464" cy="4467462"/>
          </a:xfrm>
          <a:prstGeom prst="rect">
            <a:avLst/>
          </a:prstGeom>
        </p:spPr>
        <p:txBody>
          <a:bodyPr lIns="92382" tIns="46191" rIns="92382" bIns="46191"/>
          <a:lstStyle/>
          <a:p>
            <a:r>
              <a:rPr lang="nb-NO" dirty="0"/>
              <a:t>Dommer</a:t>
            </a:r>
            <a:r>
              <a:rPr lang="nb-NO" baseline="0" dirty="0"/>
              <a:t> arbeid</a:t>
            </a:r>
          </a:p>
          <a:p>
            <a:r>
              <a:rPr lang="nb-NO" baseline="0" dirty="0"/>
              <a:t>Det gjøres utrolig mye bra arbeid i klubber på dommer arbeid. Noen klubber henger litt igjen, men håper at vi kan hjelpe de </a:t>
            </a:r>
          </a:p>
          <a:p>
            <a:r>
              <a:rPr lang="nb-NO" baseline="0" dirty="0"/>
              <a:t>I neste sesong, der vi organiserer oss litt annerledes.  Det blir dommeransvarlig i hver sone.</a:t>
            </a:r>
          </a:p>
          <a:p>
            <a:r>
              <a:rPr lang="nb-NO" baseline="0" dirty="0"/>
              <a:t>Barnekamp leder kurs ser ut til å være en stor suksess og vi forsetter med de.</a:t>
            </a:r>
          </a:p>
          <a:p>
            <a:r>
              <a:rPr lang="nb-NO" baseline="0" dirty="0"/>
              <a:t>Pass på at dommerne blir tatt vare på. At dere som klubb har en kampansvarlig med fri rolle til å støtte opp dommere </a:t>
            </a:r>
            <a:r>
              <a:rPr lang="nb-NO" baseline="0"/>
              <a:t>på kamper.</a:t>
            </a:r>
            <a:endParaRPr lang="nb-NO" dirty="0"/>
          </a:p>
        </p:txBody>
      </p:sp>
    </p:spTree>
    <p:extLst>
      <p:ext uri="{BB962C8B-B14F-4D97-AF65-F5344CB8AC3E}">
        <p14:creationId xmlns:p14="http://schemas.microsoft.com/office/powerpoint/2010/main" val="1158930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r>
              <a:rPr lang="nb-NO" dirty="0"/>
              <a:t>Her har vi oversikt over Dommerutviklings trapp.</a:t>
            </a:r>
          </a:p>
          <a:p>
            <a:r>
              <a:rPr lang="nb-NO" dirty="0"/>
              <a:t>Med</a:t>
            </a:r>
            <a:r>
              <a:rPr lang="nb-NO" baseline="0" dirty="0"/>
              <a:t> ansvars forhold til dommer utvikling.</a:t>
            </a:r>
          </a:p>
          <a:p>
            <a:r>
              <a:rPr lang="nb-NO" baseline="0" dirty="0"/>
              <a:t>Klubbdommer  (dommer 3 gruppen)  ligger under dommerkontakt i klubb. Dommerkontakten  tar med seg de ressurs personene han trenger.</a:t>
            </a:r>
          </a:p>
          <a:p>
            <a:r>
              <a:rPr lang="nb-NO" baseline="0" dirty="0"/>
              <a:t>Gruppe 2  her kommer Dommerutvikler i sonene inn. De tar over dommere fra dommerkontakt, og utdanner de videre.</a:t>
            </a:r>
          </a:p>
          <a:p>
            <a:r>
              <a:rPr lang="nb-NO" baseline="0" dirty="0"/>
              <a:t>Gruppe 1 det er gruppen som er høyeste rangert i regionene. Denne gruppen er det Glenn </a:t>
            </a:r>
            <a:r>
              <a:rPr lang="nb-NO" baseline="0" dirty="0" err="1"/>
              <a:t>Grøsfjeld</a:t>
            </a:r>
            <a:r>
              <a:rPr lang="nb-NO" baseline="0" dirty="0"/>
              <a:t> som styrer.</a:t>
            </a:r>
          </a:p>
          <a:p>
            <a:r>
              <a:rPr lang="nb-NO" b="1" baseline="0"/>
              <a:t>Vi </a:t>
            </a:r>
            <a:r>
              <a:rPr lang="nb-NO" b="1" baseline="0" dirty="0"/>
              <a:t>har satt sammen er resurs gruppe som har som hovedansvar for utvikling i alle grupper.</a:t>
            </a:r>
          </a:p>
          <a:p>
            <a:r>
              <a:rPr lang="nb-NO" b="1" baseline="0" dirty="0"/>
              <a:t>Med her er Arne Kristiansen, Ivar Hagen, Steinar Fjelde, Sindre Bjørheim og Glenn </a:t>
            </a:r>
            <a:r>
              <a:rPr lang="nb-NO" b="1" baseline="0" dirty="0" err="1"/>
              <a:t>Grøsfjeld</a:t>
            </a:r>
            <a:endParaRPr lang="nb-NO" b="1" dirty="0"/>
          </a:p>
        </p:txBody>
      </p:sp>
    </p:spTree>
    <p:extLst>
      <p:ext uri="{BB962C8B-B14F-4D97-AF65-F5344CB8AC3E}">
        <p14:creationId xmlns:p14="http://schemas.microsoft.com/office/powerpoint/2010/main" val="1099827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endParaRPr lang="nb-NO"/>
          </a:p>
        </p:txBody>
      </p:sp>
    </p:spTree>
    <p:extLst>
      <p:ext uri="{BB962C8B-B14F-4D97-AF65-F5344CB8AC3E}">
        <p14:creationId xmlns:p14="http://schemas.microsoft.com/office/powerpoint/2010/main" val="1635659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r>
              <a:rPr lang="nb-NO" dirty="0"/>
              <a:t>Helt ny dommermodul på vei for å bidra til å sikre tilførsel/oppfølging av unge dommere</a:t>
            </a:r>
          </a:p>
          <a:p>
            <a:r>
              <a:rPr lang="nb-NO" dirty="0"/>
              <a:t>Ønsker at klubbene organiserer dommerlaget etter samme lest som spillende lag med Dommer</a:t>
            </a:r>
            <a:r>
              <a:rPr lang="nb-NO" b="1" dirty="0"/>
              <a:t>kontakt</a:t>
            </a:r>
            <a:r>
              <a:rPr lang="nb-NO" dirty="0"/>
              <a:t> (oppmann) og Dommer</a:t>
            </a:r>
            <a:r>
              <a:rPr lang="nb-NO" b="1" dirty="0"/>
              <a:t>utvikler </a:t>
            </a:r>
            <a:r>
              <a:rPr lang="nb-NO" dirty="0"/>
              <a:t>(trener)</a:t>
            </a:r>
          </a:p>
          <a:p>
            <a:endParaRPr lang="nb-NO" dirty="0"/>
          </a:p>
          <a:p>
            <a:r>
              <a:rPr lang="nb-NO" b="1" dirty="0"/>
              <a:t>Organisering:	</a:t>
            </a:r>
            <a:r>
              <a:rPr lang="nb-NO" dirty="0" err="1"/>
              <a:t>årshjul</a:t>
            </a:r>
            <a:r>
              <a:rPr lang="nb-NO" dirty="0"/>
              <a:t> – påmelding – møter/sosiale aktiviteter - kontrakter – drakter/utstyr – oppsett/forfall</a:t>
            </a:r>
          </a:p>
          <a:p>
            <a:r>
              <a:rPr lang="nb-NO" b="1" dirty="0"/>
              <a:t>Rekruttering:	</a:t>
            </a:r>
            <a:r>
              <a:rPr lang="nb-NO" dirty="0"/>
              <a:t>Barnekampledere – dommer 1 – dommerutviklere (trenere)</a:t>
            </a:r>
          </a:p>
          <a:p>
            <a:r>
              <a:rPr lang="nb-NO" b="1" dirty="0"/>
              <a:t>Utvikling:		</a:t>
            </a:r>
            <a:r>
              <a:rPr lang="nb-NO" dirty="0"/>
              <a:t>dommerkurs – utviklingsgrupper – veiledning - turneringer</a:t>
            </a:r>
          </a:p>
        </p:txBody>
      </p:sp>
    </p:spTree>
    <p:extLst>
      <p:ext uri="{BB962C8B-B14F-4D97-AF65-F5344CB8AC3E}">
        <p14:creationId xmlns:p14="http://schemas.microsoft.com/office/powerpoint/2010/main" val="137596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Plassholder for lysbilde 1"/>
          <p:cNvSpPr>
            <a:spLocks noGrp="1" noRot="1" noChangeAspect="1"/>
          </p:cNvSpPr>
          <p:nvPr>
            <p:ph type="sldImg"/>
          </p:nvPr>
        </p:nvSpPr>
        <p:spPr bwMode="auto">
          <a:xfrm>
            <a:off x="1165225" y="1241425"/>
            <a:ext cx="4467225" cy="33496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6" name="Plassholder for notater 2"/>
          <p:cNvSpPr>
            <a:spLocks noGrp="1"/>
          </p:cNvSpPr>
          <p:nvPr>
            <p:ph type="body" idx="1"/>
          </p:nvPr>
        </p:nvSpPr>
        <p:spPr bwMode="auto">
          <a:xfrm>
            <a:off x="679450" y="4778375"/>
            <a:ext cx="5438775" cy="3908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x-none">
                <a:latin typeface="Times New Roman" charset="0"/>
                <a:ea typeface="ＭＳ Ｐゴシック" charset="-128"/>
              </a:rPr>
              <a:t>Ta kontakt med oss dersom dere ønsker hjelp med tips til rekrutteringsarbeidet. </a:t>
            </a:r>
          </a:p>
          <a:p>
            <a:r>
              <a:rPr lang="nb-NO" altLang="x-none">
                <a:latin typeface="Times New Roman" charset="0"/>
                <a:ea typeface="ＭＳ Ｐゴシック" charset="-128"/>
              </a:rPr>
              <a:t>Klubbhuset</a:t>
            </a:r>
          </a:p>
        </p:txBody>
      </p:sp>
    </p:spTree>
    <p:extLst>
      <p:ext uri="{BB962C8B-B14F-4D97-AF65-F5344CB8AC3E}">
        <p14:creationId xmlns:p14="http://schemas.microsoft.com/office/powerpoint/2010/main" val="155272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39838"/>
            <a:ext cx="4467225" cy="3351212"/>
          </a:xfrm>
          <a:prstGeom prst="rect">
            <a:avLst/>
          </a:prstGeom>
          <a:noFill/>
          <a:ln w="12700">
            <a:solidFill>
              <a:prstClr val="black"/>
            </a:solidFill>
          </a:ln>
        </p:spPr>
      </p:sp>
      <p:sp>
        <p:nvSpPr>
          <p:cNvPr id="3" name="Plassholder for notater 2"/>
          <p:cNvSpPr>
            <a:spLocks noGrp="1"/>
          </p:cNvSpPr>
          <p:nvPr>
            <p:ph type="body" idx="1"/>
          </p:nvPr>
        </p:nvSpPr>
        <p:spPr>
          <a:xfrm>
            <a:off x="679606" y="4778367"/>
            <a:ext cx="5438464" cy="3909428"/>
          </a:xfrm>
          <a:prstGeom prst="rect">
            <a:avLst/>
          </a:prstGeom>
        </p:spPr>
        <p:txBody>
          <a:bodyPr lIns="92382" tIns="46191" rIns="92382" bIns="46191"/>
          <a:lstStyle/>
          <a:p>
            <a:r>
              <a:rPr lang="nb-NO" dirty="0"/>
              <a:t>Hovedbudskap. Stor aktivitet!! </a:t>
            </a:r>
          </a:p>
          <a:p>
            <a:r>
              <a:rPr lang="nb-NO" dirty="0"/>
              <a:t>Videoer fra klubbhuset.</a:t>
            </a:r>
          </a:p>
        </p:txBody>
      </p:sp>
    </p:spTree>
    <p:extLst>
      <p:ext uri="{BB962C8B-B14F-4D97-AF65-F5344CB8AC3E}">
        <p14:creationId xmlns:p14="http://schemas.microsoft.com/office/powerpoint/2010/main" val="1085911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pPr>
              <a:spcBef>
                <a:spcPct val="0"/>
              </a:spcBef>
            </a:pPr>
            <a:r>
              <a:rPr lang="nb-NO" altLang="x-none" dirty="0"/>
              <a:t>Skisse fra Klubbhuset som viser frafallet i klubbhusklubber kontra andre klubber.</a:t>
            </a:r>
          </a:p>
          <a:p>
            <a:pPr>
              <a:spcBef>
                <a:spcPct val="0"/>
              </a:spcBef>
            </a:pPr>
            <a:r>
              <a:rPr lang="nb-NO" altLang="x-none" dirty="0"/>
              <a:t>Klubbutviklingsmodulene tar tak i viktige tema, slik som: </a:t>
            </a:r>
          </a:p>
          <a:p>
            <a:pPr lvl="1">
              <a:spcBef>
                <a:spcPct val="0"/>
              </a:spcBef>
              <a:buFont typeface="Arial" charset="0"/>
              <a:buChar char="•"/>
            </a:pPr>
            <a:r>
              <a:rPr lang="nb-NO" altLang="x-none" sz="1800" i="1" dirty="0"/>
              <a:t>hvem er vi/ønsker vi å være som klubb? </a:t>
            </a:r>
            <a:r>
              <a:rPr lang="nb-NO" altLang="x-none" sz="1800" i="1" dirty="0" err="1"/>
              <a:t>årshjul</a:t>
            </a:r>
            <a:r>
              <a:rPr lang="nb-NO" altLang="x-none" sz="1800" i="1" dirty="0"/>
              <a:t>, klubbhåndbok, roller og funksjoner på styre- og lagsnivå, arbeidsbeskrivelser, hvem gjør hva?</a:t>
            </a:r>
          </a:p>
          <a:p>
            <a:pPr lvl="1">
              <a:spcBef>
                <a:spcPct val="0"/>
              </a:spcBef>
              <a:buFont typeface="Arial" charset="0"/>
              <a:buChar char="•"/>
            </a:pPr>
            <a:r>
              <a:rPr lang="nb-NO" altLang="x-none" sz="1800" i="1" dirty="0"/>
              <a:t>frivillighet </a:t>
            </a:r>
            <a:r>
              <a:rPr lang="mr-IN" altLang="x-none" sz="1800" i="1" dirty="0">
                <a:ea typeface="Mangal" charset="0"/>
              </a:rPr>
              <a:t>–</a:t>
            </a:r>
            <a:r>
              <a:rPr lang="nb-NO" altLang="x-none" sz="1800" i="1" dirty="0"/>
              <a:t> hvordan få med flere spillere og foreldre, hvordan skape gode arenaer for spillere, foreldre og trenere til å møtes, kommunikasjon, forventningsavklaring</a:t>
            </a:r>
          </a:p>
          <a:p>
            <a:pPr lvl="1">
              <a:spcBef>
                <a:spcPct val="0"/>
              </a:spcBef>
              <a:buFont typeface="Arial" charset="0"/>
              <a:buChar char="•"/>
            </a:pPr>
            <a:r>
              <a:rPr lang="nb-NO" altLang="x-none" sz="1800" i="1" dirty="0"/>
              <a:t>sportslig ledelse, </a:t>
            </a:r>
            <a:r>
              <a:rPr lang="nb-NO" altLang="x-none" sz="1800" i="1" dirty="0" err="1"/>
              <a:t>årshjul</a:t>
            </a:r>
            <a:r>
              <a:rPr lang="nb-NO" altLang="x-none" sz="1800" i="1" dirty="0"/>
              <a:t> sport, trenerforum, rekrutteringsplan, hva kjennetegner gode lagsmiljø?</a:t>
            </a:r>
          </a:p>
          <a:p>
            <a:endParaRPr lang="nb-NO" dirty="0"/>
          </a:p>
        </p:txBody>
      </p:sp>
    </p:spTree>
    <p:extLst>
      <p:ext uri="{BB962C8B-B14F-4D97-AF65-F5344CB8AC3E}">
        <p14:creationId xmlns:p14="http://schemas.microsoft.com/office/powerpoint/2010/main" val="1123755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Plassholder for lysbilde 1"/>
          <p:cNvSpPr>
            <a:spLocks noGrp="1" noRot="1" noChangeAspect="1"/>
          </p:cNvSpPr>
          <p:nvPr>
            <p:ph type="sldImg"/>
          </p:nvPr>
        </p:nvSpPr>
        <p:spPr bwMode="auto">
          <a:xfrm>
            <a:off x="1165225" y="1239838"/>
            <a:ext cx="4467225" cy="33512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Plassholder for notater 2"/>
          <p:cNvSpPr>
            <a:spLocks noGrp="1"/>
          </p:cNvSpPr>
          <p:nvPr>
            <p:ph type="body" idx="1"/>
          </p:nvPr>
        </p:nvSpPr>
        <p:spPr bwMode="auto">
          <a:xfrm>
            <a:off x="679450" y="4778375"/>
            <a:ext cx="5438775" cy="3910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lstStyle/>
          <a:p>
            <a:r>
              <a:rPr lang="nb-NO" altLang="x-none">
                <a:latin typeface="Times New Roman" charset="0"/>
                <a:ea typeface="ＭＳ Ｐゴシック" charset="-128"/>
              </a:rPr>
              <a:t>TRENERUTVIKLING</a:t>
            </a:r>
          </a:p>
          <a:p>
            <a:r>
              <a:rPr lang="nb-NO" altLang="x-none">
                <a:latin typeface="Times New Roman" charset="0"/>
                <a:ea typeface="ＭＳ Ｐゴシック" charset="-128"/>
              </a:rPr>
              <a:t>Prosjektet har valgt å fokusere tungt på viktigheten av trenerne og deres kompetanse. Både rent faglig håndballtekniske, men kanskje vel så viktig er det å bevisstgjøre, motivere og engasjere trenere for ungdomslag (og alle andre trenere egentlig) på hvor viktig deres rolle er overfor utøverne. </a:t>
            </a:r>
          </a:p>
          <a:p>
            <a:r>
              <a:rPr lang="nb-NO" altLang="x-none">
                <a:latin typeface="Times New Roman" charset="0"/>
                <a:ea typeface="ＭＳ Ｐゴシック" charset="-128"/>
              </a:rPr>
              <a:t>Alle spillere fortjener å oppleve mestring og utvikling. Alle økter skal oppleves som morsomme og utfordrende. Og alle fortjener et godt miljø hvor man føler seg velkommen og ivaretatt. </a:t>
            </a:r>
          </a:p>
          <a:p>
            <a:endParaRPr lang="nb-NO" altLang="x-none">
              <a:latin typeface="Times New Roman" charset="0"/>
              <a:ea typeface="ＭＳ Ｐゴシック" charset="-128"/>
            </a:endParaRPr>
          </a:p>
          <a:p>
            <a:r>
              <a:rPr lang="nb-NO" altLang="x-none">
                <a:latin typeface="Times New Roman" charset="0"/>
                <a:ea typeface="ＭＳ Ｐゴシック" charset="-128"/>
              </a:rPr>
              <a:t>KLUBBUTVIKLING</a:t>
            </a:r>
          </a:p>
          <a:p>
            <a:r>
              <a:rPr lang="nb-NO" altLang="x-none">
                <a:latin typeface="Times New Roman" charset="0"/>
                <a:ea typeface="ＭＳ Ｐゴシック" charset="-128"/>
              </a:rPr>
              <a:t>Klubbene er eier og premissgiver for hvordan kvaliteten på aktiviteten til spilleren oppleves. Klubbhuset har som mål å styrke klubbenes organisering, kommunikasjon, styring av det sportslige arbeidet. Økt frivillighet og  synliggjøring av ungdommens behov vil og stå sentralt. </a:t>
            </a:r>
          </a:p>
          <a:p>
            <a:endParaRPr lang="nb-NO" altLang="x-none">
              <a:latin typeface="Times New Roman" charset="0"/>
              <a:ea typeface="ＭＳ Ｐゴシック" charset="-128"/>
            </a:endParaRPr>
          </a:p>
          <a:p>
            <a:r>
              <a:rPr lang="nb-NO" altLang="x-none">
                <a:latin typeface="Times New Roman" charset="0"/>
                <a:ea typeface="ＭＳ Ｐゴシック" charset="-128"/>
              </a:rPr>
              <a:t>På klubbhusets web-side vil kunne finne veiledninger, maler og annet som kan være nyttig for klubbens styre og tillitsvalgte.</a:t>
            </a:r>
          </a:p>
          <a:p>
            <a:endParaRPr lang="nb-NO" altLang="x-none">
              <a:latin typeface="Times New Roman" charset="0"/>
              <a:ea typeface="ＭＳ Ｐゴシック" charset="-128"/>
            </a:endParaRPr>
          </a:p>
          <a:p>
            <a:r>
              <a:rPr lang="nb-NO" altLang="x-none">
                <a:latin typeface="Times New Roman" charset="0"/>
                <a:ea typeface="ＭＳ Ｐゴシック" charset="-128"/>
              </a:rPr>
              <a:t>Vi har bygd opp et nytt sett med tilbud til våre klubber. Her er målet å kunne bidra med kompetanse og enkle råd for en bedre hverdag. Alt med intensjon om å styrke tilbudet til deres medlemmer. Dette skal ikke være like tidskrevende som ordinær klubbutvikling slik mange kjenner det. Klubbhusets mål er å gjøre det overkommelig og givende å utvikle egen klubb.</a:t>
            </a:r>
          </a:p>
          <a:p>
            <a:r>
              <a:rPr lang="nb-NO" altLang="x-none">
                <a:latin typeface="Times New Roman" charset="0"/>
                <a:ea typeface="ＭＳ Ｐゴシック" charset="-128"/>
              </a:rPr>
              <a:t>I samråd med regionen analyserer man hva og hvor skoen trykker, før man sammen tar enkle grep for å utvikle seg i en positiv retning. </a:t>
            </a:r>
          </a:p>
          <a:p>
            <a:endParaRPr lang="nb-NO" altLang="x-none">
              <a:latin typeface="Times New Roman" charset="0"/>
              <a:ea typeface="ＭＳ Ｐゴシック" charset="-128"/>
            </a:endParaRPr>
          </a:p>
          <a:p>
            <a:r>
              <a:rPr lang="nb-NO" altLang="x-none">
                <a:latin typeface="Times New Roman" charset="0"/>
                <a:ea typeface="ＭＳ Ｐゴシック" charset="-128"/>
              </a:rPr>
              <a:t>AKTIVITETSTILBUDET</a:t>
            </a:r>
          </a:p>
          <a:p>
            <a:r>
              <a:rPr lang="nb-NO" altLang="x-none">
                <a:latin typeface="Times New Roman" charset="0"/>
                <a:ea typeface="ＭＳ Ｐゴシック" charset="-128"/>
              </a:rPr>
              <a:t>Hva kan vi gjøre utover det vi allerede gjør i dag? </a:t>
            </a:r>
            <a:br>
              <a:rPr lang="nb-NO" altLang="x-none">
                <a:latin typeface="Times New Roman" charset="0"/>
                <a:ea typeface="ＭＳ Ｐゴシック" charset="-128"/>
              </a:rPr>
            </a:br>
            <a:r>
              <a:rPr lang="nb-NO" altLang="x-none">
                <a:latin typeface="Times New Roman" charset="0"/>
                <a:ea typeface="ＭＳ Ｐゴシック" charset="-128"/>
              </a:rPr>
              <a:t>Kan vi bidra til at treningene blir morsommere? </a:t>
            </a:r>
            <a:br>
              <a:rPr lang="nb-NO" altLang="x-none">
                <a:latin typeface="Times New Roman" charset="0"/>
                <a:ea typeface="ＭＳ Ｐゴシック" charset="-128"/>
              </a:rPr>
            </a:br>
            <a:r>
              <a:rPr lang="nb-NO" altLang="x-none">
                <a:latin typeface="Times New Roman" charset="0"/>
                <a:ea typeface="ＭＳ Ｐゴシック" charset="-128"/>
              </a:rPr>
              <a:t>Hva med å trene på tvers av lag, kjønn og klubber? </a:t>
            </a:r>
          </a:p>
          <a:p>
            <a:r>
              <a:rPr lang="nb-NO" altLang="x-none">
                <a:latin typeface="Times New Roman" charset="0"/>
                <a:ea typeface="ＭＳ Ｐゴシック" charset="-128"/>
              </a:rPr>
              <a:t>Klarer vi å utnytte andre områder/arenaer i en presset hallsituasjon? </a:t>
            </a:r>
          </a:p>
          <a:p>
            <a:endParaRPr lang="nb-NO" altLang="x-none">
              <a:latin typeface="Times New Roman" charset="0"/>
              <a:ea typeface="ＭＳ Ｐゴシック" charset="-128"/>
            </a:endParaRPr>
          </a:p>
          <a:p>
            <a:r>
              <a:rPr lang="nb-NO" altLang="x-none">
                <a:latin typeface="Times New Roman" charset="0"/>
                <a:ea typeface="ＭＳ Ｐゴシック" charset="-128"/>
              </a:rPr>
              <a:t>Har deres klubb en klar strategi på hvordan man skal sikre at alle har et tilbud, på det nivået man ønsker? Er vi avhengig av å samarbeid med naboklubber? Og hvordan gjør vi det best mulig?</a:t>
            </a:r>
          </a:p>
          <a:p>
            <a:r>
              <a:rPr lang="nb-NO" altLang="x-none">
                <a:latin typeface="Times New Roman" charset="0"/>
                <a:ea typeface="ＭＳ Ｐゴシック" charset="-128"/>
              </a:rPr>
              <a:t>Under aktivitetstilbudet ønsker å utvikle en stor bank med tips og ideer for å videreutvikle tilbudet til utøverne. Samtidig som vi i regionen skal være gode samarbeidspartnere når dere trenger det. </a:t>
            </a:r>
          </a:p>
          <a:p>
            <a:r>
              <a:rPr lang="nb-NO" altLang="x-none">
                <a:latin typeface="Times New Roman" charset="0"/>
                <a:ea typeface="ＭＳ Ｐゴシック" charset="-128"/>
              </a:rPr>
              <a:t>Med området aktivitetstilbudet ønsker vi å utvikle og forme det tilbudet som møter ungdommen mest mulig på deres premisser og gjøre tilbudet best mulig.</a:t>
            </a:r>
          </a:p>
        </p:txBody>
      </p:sp>
    </p:spTree>
    <p:extLst>
      <p:ext uri="{BB962C8B-B14F-4D97-AF65-F5344CB8AC3E}">
        <p14:creationId xmlns:p14="http://schemas.microsoft.com/office/powerpoint/2010/main" val="145457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Plassholder for lysbilde 1"/>
          <p:cNvSpPr>
            <a:spLocks noGrp="1" noRot="1" noChangeAspect="1"/>
          </p:cNvSpPr>
          <p:nvPr>
            <p:ph type="sldImg"/>
          </p:nvPr>
        </p:nvSpPr>
        <p:spPr bwMode="auto">
          <a:xfrm>
            <a:off x="1165225" y="1241425"/>
            <a:ext cx="4467225" cy="33496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Plassholder for notater 2"/>
          <p:cNvSpPr>
            <a:spLocks noGrp="1"/>
          </p:cNvSpPr>
          <p:nvPr>
            <p:ph type="body" idx="1"/>
          </p:nvPr>
        </p:nvSpPr>
        <p:spPr bwMode="auto">
          <a:xfrm>
            <a:off x="679450" y="4778375"/>
            <a:ext cx="5438775" cy="3908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468598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Plassholder for lysbilde 1"/>
          <p:cNvSpPr>
            <a:spLocks noGrp="1" noRot="1" noChangeAspect="1"/>
          </p:cNvSpPr>
          <p:nvPr>
            <p:ph type="sldImg"/>
          </p:nvPr>
        </p:nvSpPr>
        <p:spPr bwMode="auto">
          <a:xfrm>
            <a:off x="1165225" y="1241425"/>
            <a:ext cx="4467225" cy="33496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Plassholder for notater 2"/>
          <p:cNvSpPr>
            <a:spLocks noGrp="1"/>
          </p:cNvSpPr>
          <p:nvPr>
            <p:ph type="body" idx="1"/>
          </p:nvPr>
        </p:nvSpPr>
        <p:spPr bwMode="auto">
          <a:xfrm>
            <a:off x="679450" y="4778375"/>
            <a:ext cx="5438775" cy="3908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nb-NO" altLang="x-none" dirty="0">
                <a:latin typeface="Times New Roman" charset="0"/>
                <a:ea typeface="ＭＳ Ｐゴシック" charset="-128"/>
              </a:rPr>
              <a:t>Bytt ut med ny katalog</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585500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Plassholder for lysbilde 1"/>
          <p:cNvSpPr>
            <a:spLocks noGrp="1" noRot="1" noChangeAspect="1"/>
          </p:cNvSpPr>
          <p:nvPr>
            <p:ph type="sldImg"/>
          </p:nvPr>
        </p:nvSpPr>
        <p:spPr bwMode="auto">
          <a:xfrm>
            <a:off x="1165225" y="1241425"/>
            <a:ext cx="4467225" cy="33512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Plassholder for notater 2"/>
          <p:cNvSpPr>
            <a:spLocks noGrp="1"/>
          </p:cNvSpPr>
          <p:nvPr>
            <p:ph type="body" idx="1"/>
          </p:nvPr>
        </p:nvSpPr>
        <p:spPr bwMode="auto">
          <a:xfrm>
            <a:off x="679450" y="4778375"/>
            <a:ext cx="5438775" cy="3908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9" tIns="46099" rIns="92199" bIns="46099"/>
          <a:lstStyle/>
          <a:p>
            <a:r>
              <a:rPr lang="nb-NO" altLang="x-none" dirty="0">
                <a:latin typeface="Times New Roman" charset="0"/>
                <a:ea typeface="ＭＳ Ｐゴシック" charset="-128"/>
              </a:rPr>
              <a:t>Informasjon om minihåndballkurs/barnehåndballseminar er sendt</a:t>
            </a:r>
            <a:r>
              <a:rPr lang="nb-NO" altLang="x-none" baseline="0" dirty="0">
                <a:latin typeface="Times New Roman" charset="0"/>
                <a:ea typeface="ＭＳ Ｐゴシック" charset="-128"/>
              </a:rPr>
              <a:t> til alle klubber</a:t>
            </a:r>
            <a:endParaRPr lang="nb-NO" altLang="x-none" dirty="0">
              <a:latin typeface="Times New Roman" charset="0"/>
              <a:ea typeface="ＭＳ Ｐゴシック" charset="-128"/>
            </a:endParaRPr>
          </a:p>
          <a:p>
            <a:r>
              <a:rPr lang="nb-NO" altLang="x-none" dirty="0">
                <a:latin typeface="Times New Roman" charset="0"/>
                <a:ea typeface="ＭＳ Ｐゴシック" charset="-128"/>
              </a:rPr>
              <a:t>Det er viktig å utvikle seg som trener.</a:t>
            </a:r>
          </a:p>
          <a:p>
            <a:r>
              <a:rPr lang="nb-NO" altLang="x-none" dirty="0">
                <a:latin typeface="Times New Roman" charset="0"/>
                <a:ea typeface="ＭＳ Ｐゴシック" charset="-128"/>
              </a:rPr>
              <a:t>Utdannelse og kompetanseheving er med på å gjøre deg til en bedre trener. </a:t>
            </a:r>
          </a:p>
          <a:p>
            <a:r>
              <a:rPr lang="nb-NO" altLang="x-none" dirty="0">
                <a:latin typeface="Times New Roman" charset="0"/>
                <a:ea typeface="ＭＳ Ｐゴシック" charset="-128"/>
              </a:rPr>
              <a:t>At du selv har spilt håndball på Toppnivå gjør deg ikke automatisk til en god og pedagogisk trener.</a:t>
            </a:r>
          </a:p>
          <a:p>
            <a:endParaRPr lang="nb-NO" altLang="x-none" dirty="0">
              <a:latin typeface="Times New Roman" charset="0"/>
              <a:ea typeface="ＭＳ Ｐゴシック" charset="-128"/>
            </a:endParaRPr>
          </a:p>
          <a:p>
            <a:r>
              <a:rPr lang="nb-NO" altLang="x-none" dirty="0">
                <a:latin typeface="Times New Roman" charset="0"/>
                <a:ea typeface="ＭＳ Ｐゴシック" charset="-128"/>
              </a:rPr>
              <a:t>Oversikten viser barnehåndballkurs for den kommende perioden. MELD deg på via </a:t>
            </a:r>
            <a:r>
              <a:rPr lang="nb-NO" altLang="x-none" dirty="0" err="1">
                <a:latin typeface="Times New Roman" charset="0"/>
                <a:ea typeface="ＭＳ Ｐゴシック" charset="-128"/>
              </a:rPr>
              <a:t>minidrett.no</a:t>
            </a:r>
            <a:endParaRPr lang="nb-NO" altLang="x-none" dirty="0">
              <a:latin typeface="Times New Roman" charset="0"/>
              <a:ea typeface="ＭＳ Ｐゴシック" charset="-128"/>
            </a:endParaRPr>
          </a:p>
          <a:p>
            <a:r>
              <a:rPr lang="nb-NO" altLang="x-none" dirty="0">
                <a:latin typeface="Times New Roman" charset="0"/>
                <a:ea typeface="ＭＳ Ｐゴシック" charset="-128"/>
              </a:rPr>
              <a:t>Impulskurs 3 timer – for trener inntil 12 år</a:t>
            </a:r>
          </a:p>
          <a:p>
            <a:r>
              <a:rPr lang="nb-NO" altLang="x-none" dirty="0">
                <a:latin typeface="Times New Roman" charset="0"/>
                <a:ea typeface="ＭＳ Ｐゴシック" charset="-128"/>
              </a:rPr>
              <a:t>Trener 1 barnehåndball modul 1-4 for alle</a:t>
            </a:r>
          </a:p>
        </p:txBody>
      </p:sp>
    </p:spTree>
    <p:extLst>
      <p:ext uri="{BB962C8B-B14F-4D97-AF65-F5344CB8AC3E}">
        <p14:creationId xmlns:p14="http://schemas.microsoft.com/office/powerpoint/2010/main" val="1334545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Plassholder for lysbilde 1"/>
          <p:cNvSpPr>
            <a:spLocks noGrp="1" noRot="1" noChangeAspect="1"/>
          </p:cNvSpPr>
          <p:nvPr>
            <p:ph type="sldImg"/>
          </p:nvPr>
        </p:nvSpPr>
        <p:spPr bwMode="auto">
          <a:xfrm>
            <a:off x="1165225" y="1241425"/>
            <a:ext cx="4467225" cy="33496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Plassholder for notater 2"/>
          <p:cNvSpPr>
            <a:spLocks noGrp="1"/>
          </p:cNvSpPr>
          <p:nvPr>
            <p:ph type="body" idx="1"/>
          </p:nvPr>
        </p:nvSpPr>
        <p:spPr>
          <a:xfrm>
            <a:off x="679450" y="4778375"/>
            <a:ext cx="5438775" cy="3908425"/>
          </a:xfrm>
          <a:prstGeom prst="rect">
            <a:avLst/>
          </a:prstGeom>
        </p:spPr>
        <p:txBody>
          <a:bodyPr/>
          <a:lstStyle/>
          <a:p>
            <a:pPr>
              <a:defRPr/>
            </a:pPr>
            <a:r>
              <a:rPr lang="nb-NO" dirty="0"/>
              <a:t>Meld deg på kurs gjennom minidrett (</a:t>
            </a:r>
            <a:r>
              <a:rPr lang="nb-NO" i="1" dirty="0"/>
              <a:t>minidrett.nif.no)</a:t>
            </a:r>
          </a:p>
          <a:p>
            <a:pPr lvl="1">
              <a:defRPr/>
            </a:pPr>
            <a:r>
              <a:rPr lang="nb-NO" dirty="0"/>
              <a:t>Når dere er logget på trykk dere inn på «påmelding» øverst til høyre på siden. (NB! IKKE kurs i øverste linje!)</a:t>
            </a:r>
            <a:endParaRPr lang="nb-NO" sz="1500" dirty="0"/>
          </a:p>
          <a:p>
            <a:pPr lvl="1">
              <a:defRPr/>
            </a:pPr>
            <a:r>
              <a:rPr lang="nb-NO" dirty="0"/>
              <a:t>Velg så «kurs», (glemmer du det finner du ingenting)</a:t>
            </a:r>
          </a:p>
          <a:p>
            <a:pPr lvl="1">
              <a:defRPr/>
            </a:pPr>
            <a:r>
              <a:rPr lang="nb-NO" dirty="0"/>
              <a:t>Skriv </a:t>
            </a:r>
            <a:r>
              <a:rPr lang="nb-NO" dirty="0" err="1"/>
              <a:t>f.eks</a:t>
            </a:r>
            <a:r>
              <a:rPr lang="nb-NO" dirty="0"/>
              <a:t> «Trener 1 modul (5-15 eller 1-4) » i søkefeltet øverst.</a:t>
            </a:r>
          </a:p>
          <a:p>
            <a:pPr lvl="1">
              <a:defRPr/>
            </a:pPr>
            <a:endParaRPr lang="nb-NO" sz="1500" dirty="0"/>
          </a:p>
          <a:p>
            <a:pPr lvl="1">
              <a:defRPr/>
            </a:pPr>
            <a:r>
              <a:rPr lang="nb-NO" sz="1500" dirty="0"/>
              <a:t>Skriv så lite som mulig i søkefeltet da den fungere motsatt av </a:t>
            </a:r>
            <a:r>
              <a:rPr lang="nb-NO" sz="1500" dirty="0" err="1"/>
              <a:t>google</a:t>
            </a:r>
            <a:r>
              <a:rPr lang="nb-NO" sz="1500" dirty="0"/>
              <a:t>. Jo mer du legger inn jo mindre finner den.</a:t>
            </a:r>
          </a:p>
          <a:p>
            <a:pPr marL="342900" lvl="1">
              <a:defRPr/>
            </a:pPr>
            <a:r>
              <a:rPr lang="nb-NO" dirty="0"/>
              <a:t> </a:t>
            </a:r>
          </a:p>
          <a:p>
            <a:pPr lvl="1">
              <a:defRPr/>
            </a:pPr>
            <a:r>
              <a:rPr lang="nb-NO" dirty="0"/>
              <a:t>Får dere ikke logget dere på </a:t>
            </a:r>
            <a:r>
              <a:rPr lang="nb-NO" u="sng" dirty="0">
                <a:hlinkClick r:id="rId3"/>
              </a:rPr>
              <a:t>https://minidrett.nif.no/</a:t>
            </a:r>
            <a:r>
              <a:rPr lang="nb-NO" dirty="0"/>
              <a:t> så ta kontakt. Det er en side dere uansett må bruke som trenere. </a:t>
            </a:r>
            <a:r>
              <a:rPr lang="nb-NO" dirty="0" err="1"/>
              <a:t>F.eks</a:t>
            </a:r>
            <a:r>
              <a:rPr lang="nb-NO" dirty="0"/>
              <a:t> gjennom </a:t>
            </a:r>
            <a:r>
              <a:rPr lang="nb-NO" dirty="0" err="1"/>
              <a:t>omberamming</a:t>
            </a:r>
            <a:r>
              <a:rPr lang="nb-NO" dirty="0"/>
              <a:t> av kamper mm.</a:t>
            </a:r>
            <a:endParaRPr lang="nb-NO" sz="1500" dirty="0"/>
          </a:p>
          <a:p>
            <a:pPr>
              <a:defRPr/>
            </a:pPr>
            <a:endParaRPr lang="nb-NO" dirty="0"/>
          </a:p>
          <a:p>
            <a:pPr>
              <a:defRPr/>
            </a:pPr>
            <a:endParaRPr lang="nb-NO" dirty="0"/>
          </a:p>
        </p:txBody>
      </p:sp>
    </p:spTree>
    <p:extLst>
      <p:ext uri="{BB962C8B-B14F-4D97-AF65-F5344CB8AC3E}">
        <p14:creationId xmlns:p14="http://schemas.microsoft.com/office/powerpoint/2010/main" val="142694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Plassholder for lysbilde 1"/>
          <p:cNvSpPr>
            <a:spLocks noGrp="1" noRot="1" noChangeAspect="1"/>
          </p:cNvSpPr>
          <p:nvPr>
            <p:ph type="sldImg"/>
          </p:nvPr>
        </p:nvSpPr>
        <p:spPr bwMode="auto">
          <a:xfrm>
            <a:off x="1165225" y="1241425"/>
            <a:ext cx="4467225" cy="33496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Plassholder for notater 2"/>
          <p:cNvSpPr>
            <a:spLocks noGrp="1"/>
          </p:cNvSpPr>
          <p:nvPr>
            <p:ph type="body" idx="1"/>
          </p:nvPr>
        </p:nvSpPr>
        <p:spPr>
          <a:xfrm>
            <a:off x="679450" y="4778375"/>
            <a:ext cx="5438775" cy="3908425"/>
          </a:xfrm>
          <a:prstGeom prst="rect">
            <a:avLst/>
          </a:prstGeom>
        </p:spPr>
        <p:txBody>
          <a:bodyPr/>
          <a:lstStyle/>
          <a:p>
            <a:pPr>
              <a:defRPr/>
            </a:pPr>
            <a:endParaRPr lang="nb-NO" dirty="0"/>
          </a:p>
          <a:p>
            <a:pPr>
              <a:defRPr/>
            </a:pPr>
            <a:endParaRPr lang="nb-NO" dirty="0"/>
          </a:p>
        </p:txBody>
      </p:sp>
    </p:spTree>
    <p:extLst>
      <p:ext uri="{BB962C8B-B14F-4D97-AF65-F5344CB8AC3E}">
        <p14:creationId xmlns:p14="http://schemas.microsoft.com/office/powerpoint/2010/main" val="595798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ssholder for lysbilde 1">
            <a:extLst>
              <a:ext uri="{FF2B5EF4-FFF2-40B4-BE49-F238E27FC236}">
                <a16:creationId xmlns:a16="http://schemas.microsoft.com/office/drawing/2014/main" id="{1014A73F-D2F4-8446-92C2-5BFF6D95730F}"/>
              </a:ext>
            </a:extLst>
          </p:cNvPr>
          <p:cNvSpPr>
            <a:spLocks noGrp="1" noRot="1" noChangeAspect="1"/>
          </p:cNvSpPr>
          <p:nvPr>
            <p:ph type="sldImg"/>
          </p:nvPr>
        </p:nvSpPr>
        <p:spPr bwMode="auto">
          <a:xfrm>
            <a:off x="1109663" y="1235075"/>
            <a:ext cx="4449762" cy="33369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Plassholder for notater 2">
            <a:extLst>
              <a:ext uri="{FF2B5EF4-FFF2-40B4-BE49-F238E27FC236}">
                <a16:creationId xmlns:a16="http://schemas.microsoft.com/office/drawing/2014/main" id="{4D080BFC-3D4C-1B45-BBF3-9C5BC4450A73}"/>
              </a:ext>
            </a:extLst>
          </p:cNvPr>
          <p:cNvSpPr>
            <a:spLocks noGrp="1"/>
          </p:cNvSpPr>
          <p:nvPr>
            <p:ph type="body" idx="1"/>
          </p:nvPr>
        </p:nvSpPr>
        <p:spPr bwMode="auto">
          <a:xfrm>
            <a:off x="666750" y="4757738"/>
            <a:ext cx="5335588" cy="38925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a:latin typeface="Times New Roman" pitchFamily="2" charset="0"/>
              <a:ea typeface="ＭＳ Ｐゴシック" panose="020B0600070205080204" pitchFamily="34" charset="-128"/>
            </a:endParaRPr>
          </a:p>
        </p:txBody>
      </p:sp>
    </p:spTree>
    <p:extLst>
      <p:ext uri="{BB962C8B-B14F-4D97-AF65-F5344CB8AC3E}">
        <p14:creationId xmlns:p14="http://schemas.microsoft.com/office/powerpoint/2010/main" val="4146445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7575" y="744538"/>
            <a:ext cx="4962525" cy="3721100"/>
          </a:xfrm>
          <a:prstGeom prst="rect">
            <a:avLst/>
          </a:prstGeom>
          <a:noFill/>
          <a:ln w="12700">
            <a:solidFill>
              <a:prstClr val="black"/>
            </a:solidFill>
          </a:ln>
        </p:spPr>
      </p:sp>
      <p:sp>
        <p:nvSpPr>
          <p:cNvPr id="3" name="Plassholder for notater 2"/>
          <p:cNvSpPr>
            <a:spLocks noGrp="1"/>
          </p:cNvSpPr>
          <p:nvPr>
            <p:ph type="body" idx="1"/>
          </p:nvPr>
        </p:nvSpPr>
        <p:spPr>
          <a:xfrm>
            <a:off x="680527" y="4715406"/>
            <a:ext cx="5438140" cy="4467471"/>
          </a:xfrm>
          <a:prstGeom prst="rect">
            <a:avLst/>
          </a:prstGeom>
        </p:spPr>
        <p:txBody>
          <a:bodyPr lIns="88197" tIns="44099" rIns="88197" bIns="44099">
            <a:normAutofit/>
          </a:bodyPr>
          <a:lstStyle/>
          <a:p>
            <a:r>
              <a:rPr lang="nb-NO" dirty="0"/>
              <a:t>Blir igjen litt for spørsmål.</a:t>
            </a:r>
          </a:p>
        </p:txBody>
      </p:sp>
    </p:spTree>
    <p:extLst>
      <p:ext uri="{BB962C8B-B14F-4D97-AF65-F5344CB8AC3E}">
        <p14:creationId xmlns:p14="http://schemas.microsoft.com/office/powerpoint/2010/main" val="1822566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7575" y="744538"/>
            <a:ext cx="4962525" cy="3721100"/>
          </a:xfrm>
          <a:prstGeom prst="rect">
            <a:avLst/>
          </a:prstGeom>
          <a:noFill/>
          <a:ln w="12700">
            <a:solidFill>
              <a:prstClr val="black"/>
            </a:solidFill>
          </a:ln>
        </p:spPr>
      </p:sp>
      <p:sp>
        <p:nvSpPr>
          <p:cNvPr id="3" name="Plassholder for notater 2"/>
          <p:cNvSpPr>
            <a:spLocks noGrp="1"/>
          </p:cNvSpPr>
          <p:nvPr>
            <p:ph type="body" idx="1"/>
          </p:nvPr>
        </p:nvSpPr>
        <p:spPr>
          <a:xfrm>
            <a:off x="679606" y="4716187"/>
            <a:ext cx="5438464" cy="4467462"/>
          </a:xfrm>
          <a:prstGeom prst="rect">
            <a:avLst/>
          </a:prstGeom>
        </p:spPr>
        <p:txBody>
          <a:bodyPr lIns="92382" tIns="46191" rIns="92382" bIns="46191"/>
          <a:lstStyle/>
          <a:p>
            <a:pPr>
              <a:lnSpc>
                <a:spcPct val="90000"/>
              </a:lnSpc>
            </a:pPr>
            <a:r>
              <a:rPr lang="nb-NO" sz="1800" dirty="0"/>
              <a:t>KAMPEN er alltid det viktigste. Hele aktiviteten vår er tuftet på at det spilles ulike typer kamper gjennom sesongen. Det er kjerneaktiviteten. </a:t>
            </a:r>
          </a:p>
          <a:p>
            <a:pPr>
              <a:lnSpc>
                <a:spcPct val="90000"/>
              </a:lnSpc>
            </a:pPr>
            <a:endParaRPr lang="nb-NO" sz="1800" dirty="0"/>
          </a:p>
          <a:p>
            <a:pPr>
              <a:lnSpc>
                <a:spcPct val="90000"/>
              </a:lnSpc>
            </a:pPr>
            <a:r>
              <a:rPr lang="nb-NO" sz="1800" dirty="0"/>
              <a:t>Stor aktivitet i den primære virksomheten.</a:t>
            </a:r>
          </a:p>
          <a:p>
            <a:pPr lvl="1">
              <a:lnSpc>
                <a:spcPct val="90000"/>
              </a:lnSpc>
            </a:pPr>
            <a:r>
              <a:rPr lang="nb-NO" sz="1400" dirty="0"/>
              <a:t>Seriespill for aldersbestemte klasser og divisjonsspill til og med 3. div.</a:t>
            </a:r>
          </a:p>
          <a:p>
            <a:pPr lvl="1">
              <a:lnSpc>
                <a:spcPct val="90000"/>
              </a:lnSpc>
            </a:pPr>
            <a:r>
              <a:rPr lang="nb-NO" sz="1400" dirty="0"/>
              <a:t>Støtte og hjelp til klubbene</a:t>
            </a:r>
          </a:p>
          <a:p>
            <a:pPr lvl="1">
              <a:lnSpc>
                <a:spcPct val="90000"/>
              </a:lnSpc>
            </a:pPr>
            <a:endParaRPr lang="nb-NO" sz="1400" dirty="0"/>
          </a:p>
          <a:p>
            <a:pPr lvl="1">
              <a:lnSpc>
                <a:spcPct val="90000"/>
              </a:lnSpc>
            </a:pPr>
            <a:endParaRPr lang="nb-NO" sz="1400" dirty="0"/>
          </a:p>
          <a:p>
            <a:endParaRPr lang="nb-NO" dirty="0"/>
          </a:p>
        </p:txBody>
      </p:sp>
    </p:spTree>
    <p:extLst>
      <p:ext uri="{BB962C8B-B14F-4D97-AF65-F5344CB8AC3E}">
        <p14:creationId xmlns:p14="http://schemas.microsoft.com/office/powerpoint/2010/main" val="3514048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ssholder for lysbilde 1"/>
          <p:cNvSpPr>
            <a:spLocks noGrp="1" noRot="1" noChangeAspect="1"/>
          </p:cNvSpPr>
          <p:nvPr>
            <p:ph type="sldImg"/>
          </p:nvPr>
        </p:nvSpPr>
        <p:spPr bwMode="auto">
          <a:xfrm>
            <a:off x="1165225" y="1241425"/>
            <a:ext cx="4467225" cy="335121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9698" name="Plassholder for notater 2"/>
          <p:cNvSpPr>
            <a:spLocks noGrp="1"/>
          </p:cNvSpPr>
          <p:nvPr>
            <p:ph type="body" idx="1"/>
          </p:nvPr>
        </p:nvSpPr>
        <p:spPr bwMode="auto">
          <a:xfrm>
            <a:off x="679768" y="4777828"/>
            <a:ext cx="5438140" cy="390956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199" tIns="46099" rIns="92199" bIns="46099"/>
          <a:lstStyle/>
          <a:p>
            <a:r>
              <a:rPr lang="nb-NO">
                <a:latin typeface="Times New Roman" charset="0"/>
              </a:rPr>
              <a:t>”Dine lag” er lag hvor du har en funksjon som er registrert i SA. Her må funksjonen avsluttes for å fjerne laget. </a:t>
            </a:r>
          </a:p>
          <a:p>
            <a:endParaRPr lang="nb-NO">
              <a:latin typeface="Times New Roman" charset="0"/>
            </a:endParaRPr>
          </a:p>
          <a:p>
            <a:r>
              <a:rPr lang="nb-NO">
                <a:latin typeface="Times New Roman" charset="0"/>
              </a:rPr>
              <a:t>”Lag du følger” er lag du har markert at du har lyst til å følge med på. Her kan du velge laget og klikke på stjernen øverst i høyre hjørne for å ta vekk laget. </a:t>
            </a:r>
          </a:p>
        </p:txBody>
      </p:sp>
    </p:spTree>
    <p:extLst>
      <p:ext uri="{BB962C8B-B14F-4D97-AF65-F5344CB8AC3E}">
        <p14:creationId xmlns:p14="http://schemas.microsoft.com/office/powerpoint/2010/main" val="70626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Plassholder for lysbilde 1"/>
          <p:cNvSpPr>
            <a:spLocks noGrp="1" noRot="1" noChangeAspect="1"/>
          </p:cNvSpPr>
          <p:nvPr>
            <p:ph type="sldImg"/>
          </p:nvPr>
        </p:nvSpPr>
        <p:spPr bwMode="auto">
          <a:xfrm>
            <a:off x="1165225" y="1241425"/>
            <a:ext cx="4467225" cy="335121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0962" name="Plassholder for notater 2"/>
          <p:cNvSpPr>
            <a:spLocks noGrp="1"/>
          </p:cNvSpPr>
          <p:nvPr>
            <p:ph type="body" idx="1"/>
          </p:nvPr>
        </p:nvSpPr>
        <p:spPr bwMode="auto">
          <a:xfrm>
            <a:off x="679768" y="4777828"/>
            <a:ext cx="5438140" cy="390956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199" tIns="46099" rIns="92199" bIns="46099"/>
          <a:lstStyle/>
          <a:p>
            <a:r>
              <a:rPr lang="nb-NO" dirty="0">
                <a:latin typeface="Times New Roman" charset="0"/>
              </a:rPr>
              <a:t>(Vi</a:t>
            </a:r>
            <a:r>
              <a:rPr lang="nb-NO" baseline="0" dirty="0">
                <a:latin typeface="Times New Roman" charset="0"/>
              </a:rPr>
              <a:t> b</a:t>
            </a:r>
            <a:r>
              <a:rPr lang="nb-NO" dirty="0">
                <a:latin typeface="Times New Roman" charset="0"/>
              </a:rPr>
              <a:t>ruker ikke tid på hvordan, men presiserer viktigheten</a:t>
            </a:r>
            <a:r>
              <a:rPr lang="nb-NO" baseline="0" dirty="0">
                <a:latin typeface="Times New Roman" charset="0"/>
              </a:rPr>
              <a:t> av å registrere kontaktinfo.)</a:t>
            </a:r>
          </a:p>
          <a:p>
            <a:r>
              <a:rPr lang="nb-NO" dirty="0">
                <a:latin typeface="Times New Roman" charset="0"/>
              </a:rPr>
              <a:t>Kontaktinfo til laget – her arves klubbens opplysninger om ikke annet er registrert. </a:t>
            </a:r>
          </a:p>
          <a:p>
            <a:r>
              <a:rPr lang="nb-NO" dirty="0">
                <a:latin typeface="Times New Roman" charset="0"/>
              </a:rPr>
              <a:t>De personene du skal snakke med ligger under Funksjoner på laget. Er videre avhengig av at personene har oppdatert opplysningene som ligger på Min Idrett.</a:t>
            </a:r>
          </a:p>
          <a:p>
            <a:endParaRPr lang="nb-NO" dirty="0">
              <a:latin typeface="Times New Roman" charset="0"/>
            </a:endParaRPr>
          </a:p>
          <a:p>
            <a:r>
              <a:rPr lang="nb-NO" dirty="0">
                <a:latin typeface="Times New Roman" charset="0"/>
              </a:rPr>
              <a:t>Brukerveiledning på </a:t>
            </a:r>
            <a:r>
              <a:rPr lang="nb-NO" dirty="0" err="1">
                <a:latin typeface="Times New Roman" charset="0"/>
              </a:rPr>
              <a:t>handball.no</a:t>
            </a:r>
            <a:endParaRPr lang="nb-NO" dirty="0">
              <a:latin typeface="Times New Roman" charset="0"/>
            </a:endParaRPr>
          </a:p>
          <a:p>
            <a:endParaRPr lang="nb-NO" dirty="0">
              <a:latin typeface="Times New Roman" charset="0"/>
            </a:endParaRPr>
          </a:p>
          <a:p>
            <a:r>
              <a:rPr lang="nb-NO" dirty="0">
                <a:latin typeface="Times New Roman" charset="0"/>
              </a:rPr>
              <a:t>(Skjermbildet er det du får frem ved å klikke på et lag i tabell eller terminliste.)</a:t>
            </a:r>
          </a:p>
        </p:txBody>
      </p:sp>
    </p:spTree>
    <p:extLst>
      <p:ext uri="{BB962C8B-B14F-4D97-AF65-F5344CB8AC3E}">
        <p14:creationId xmlns:p14="http://schemas.microsoft.com/office/powerpoint/2010/main" val="338738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Plassholder for lysbilde 1"/>
          <p:cNvSpPr>
            <a:spLocks noGrp="1" noRot="1" noChangeAspect="1"/>
          </p:cNvSpPr>
          <p:nvPr>
            <p:ph type="sldImg"/>
          </p:nvPr>
        </p:nvSpPr>
        <p:spPr bwMode="auto">
          <a:xfrm>
            <a:off x="1165225" y="1241425"/>
            <a:ext cx="4467225" cy="335121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8914" name="Plassholder for notater 2"/>
          <p:cNvSpPr>
            <a:spLocks noGrp="1"/>
          </p:cNvSpPr>
          <p:nvPr>
            <p:ph type="body" idx="1"/>
          </p:nvPr>
        </p:nvSpPr>
        <p:spPr bwMode="auto">
          <a:xfrm>
            <a:off x="679768" y="4777828"/>
            <a:ext cx="5438140" cy="390956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199" tIns="46099" rIns="92199" bIns="46099"/>
          <a:lstStyle/>
          <a:p>
            <a:r>
              <a:rPr lang="nb-NO" dirty="0">
                <a:latin typeface="Times New Roman" charset="0"/>
              </a:rPr>
              <a:t>Registrering av spillerstall er et krav for at man skal kunne bruke elektronisk kamprapport.</a:t>
            </a:r>
            <a:r>
              <a:rPr lang="nb-NO" baseline="0" dirty="0">
                <a:latin typeface="Times New Roman" charset="0"/>
              </a:rPr>
              <a:t> </a:t>
            </a:r>
            <a:endParaRPr lang="nb-NO" dirty="0">
              <a:latin typeface="Times New Roman" charset="0"/>
            </a:endParaRPr>
          </a:p>
          <a:p>
            <a:r>
              <a:rPr lang="nb-NO" dirty="0">
                <a:latin typeface="Times New Roman" charset="0"/>
              </a:rPr>
              <a:t>Gjør jobben med å legge inn spillerstallen én gang. Deretter er det bare å plukke de spillerne og lederne som du skal ha med til den enkelte kamp. </a:t>
            </a:r>
          </a:p>
          <a:p>
            <a:r>
              <a:rPr lang="nb-NO" dirty="0">
                <a:latin typeface="Times New Roman" charset="0"/>
              </a:rPr>
              <a:t>Brukerveiledning på </a:t>
            </a:r>
            <a:r>
              <a:rPr lang="nb-NO" dirty="0" err="1">
                <a:latin typeface="Times New Roman" charset="0"/>
              </a:rPr>
              <a:t>handball.no</a:t>
            </a:r>
            <a:r>
              <a:rPr lang="nb-NO" dirty="0">
                <a:latin typeface="Times New Roman" charset="0"/>
              </a:rPr>
              <a:t>. Praktisk info -&gt; </a:t>
            </a:r>
            <a:r>
              <a:rPr lang="nb-NO" dirty="0" err="1">
                <a:latin typeface="Times New Roman" charset="0"/>
              </a:rPr>
              <a:t>Påloggong</a:t>
            </a:r>
            <a:r>
              <a:rPr lang="nb-NO" dirty="0">
                <a:latin typeface="Times New Roman" charset="0"/>
                <a:sym typeface="Wingdings" charset="0"/>
              </a:rPr>
              <a:t> Brukerveiledninger. Hvis klubbleder ikke legger utløpsdato,</a:t>
            </a:r>
            <a:r>
              <a:rPr lang="nb-NO" baseline="0" dirty="0">
                <a:latin typeface="Times New Roman" charset="0"/>
                <a:sym typeface="Wingdings" charset="0"/>
              </a:rPr>
              <a:t> så blir de værende til de blir manuelt fjernet.</a:t>
            </a:r>
            <a:endParaRPr lang="nb-NO" dirty="0">
              <a:latin typeface="Times New Roman" charset="0"/>
            </a:endParaRPr>
          </a:p>
        </p:txBody>
      </p:sp>
    </p:spTree>
    <p:extLst>
      <p:ext uri="{BB962C8B-B14F-4D97-AF65-F5344CB8AC3E}">
        <p14:creationId xmlns:p14="http://schemas.microsoft.com/office/powerpoint/2010/main" val="2068551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Plassholder for notater 2"/>
          <p:cNvSpPr>
            <a:spLocks noGrp="1"/>
          </p:cNvSpPr>
          <p:nvPr>
            <p:ph type="body" idx="1"/>
          </p:nvPr>
        </p:nvSpPr>
        <p:spPr>
          <a:xfrm>
            <a:off x="679450" y="4778375"/>
            <a:ext cx="5438775" cy="3908425"/>
          </a:xfrm>
          <a:prstGeom prst="rect">
            <a:avLst/>
          </a:prstGeom>
        </p:spPr>
        <p:txBody>
          <a:bodyPr/>
          <a:lstStyle/>
          <a:p>
            <a:r>
              <a:rPr lang="nb-NO" dirty="0"/>
              <a:t>Standard live føring fra 12 år og opp. 12-14 ikke offentlig.</a:t>
            </a:r>
          </a:p>
        </p:txBody>
      </p:sp>
    </p:spTree>
    <p:extLst>
      <p:ext uri="{BB962C8B-B14F-4D97-AF65-F5344CB8AC3E}">
        <p14:creationId xmlns:p14="http://schemas.microsoft.com/office/powerpoint/2010/main" val="3063484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lassholder for lysbilde 1"/>
          <p:cNvSpPr>
            <a:spLocks noGrp="1" noRot="1" noChangeAspect="1"/>
          </p:cNvSpPr>
          <p:nvPr>
            <p:ph type="sldImg"/>
          </p:nvPr>
        </p:nvSpPr>
        <p:spPr bwMode="auto">
          <a:xfrm>
            <a:off x="1165225" y="1241425"/>
            <a:ext cx="4467225" cy="335121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602" name="Plassholder for notater 2"/>
          <p:cNvSpPr>
            <a:spLocks noGrp="1"/>
          </p:cNvSpPr>
          <p:nvPr>
            <p:ph type="body" idx="1"/>
          </p:nvPr>
        </p:nvSpPr>
        <p:spPr bwMode="auto">
          <a:xfrm>
            <a:off x="679768" y="4777828"/>
            <a:ext cx="5438140" cy="390956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199" tIns="46099" rIns="92199" bIns="46099"/>
          <a:lstStyle/>
          <a:p>
            <a:r>
              <a:rPr lang="nb-NO" dirty="0">
                <a:latin typeface="Times New Roman" charset="0"/>
              </a:rPr>
              <a:t>Når spillerstallen er registrert, er det raskt og enkelt å legge til spillere og ledere i kamptroppen. </a:t>
            </a:r>
          </a:p>
          <a:p>
            <a:r>
              <a:rPr lang="nb-NO" dirty="0">
                <a:latin typeface="Times New Roman" charset="0"/>
              </a:rPr>
              <a:t>Merk at Lagleder og Trener kan gjøre dette fra </a:t>
            </a:r>
            <a:r>
              <a:rPr lang="nb-NO" dirty="0" err="1">
                <a:latin typeface="Times New Roman" charset="0"/>
              </a:rPr>
              <a:t>Appen</a:t>
            </a:r>
            <a:r>
              <a:rPr lang="nb-NO" dirty="0">
                <a:latin typeface="Times New Roman" charset="0"/>
              </a:rPr>
              <a:t>. </a:t>
            </a:r>
          </a:p>
          <a:p>
            <a:endParaRPr lang="nb-NO" dirty="0">
              <a:latin typeface="Times New Roman" charset="0"/>
            </a:endParaRPr>
          </a:p>
          <a:p>
            <a:r>
              <a:rPr lang="nb-NO" dirty="0">
                <a:latin typeface="Times New Roman" charset="0"/>
              </a:rPr>
              <a:t>Detaljert brukerveiledning på </a:t>
            </a:r>
            <a:r>
              <a:rPr lang="nb-NO" dirty="0" err="1">
                <a:latin typeface="Times New Roman" charset="0"/>
              </a:rPr>
              <a:t>handball.no</a:t>
            </a:r>
            <a:r>
              <a:rPr lang="nb-NO" dirty="0">
                <a:latin typeface="Times New Roman" charset="0"/>
              </a:rPr>
              <a:t>. </a:t>
            </a:r>
          </a:p>
          <a:p>
            <a:endParaRPr lang="nb-NO" dirty="0">
              <a:latin typeface="Times New Roman" charset="0"/>
            </a:endParaRPr>
          </a:p>
        </p:txBody>
      </p:sp>
    </p:spTree>
    <p:extLst>
      <p:ext uri="{BB962C8B-B14F-4D97-AF65-F5344CB8AC3E}">
        <p14:creationId xmlns:p14="http://schemas.microsoft.com/office/powerpoint/2010/main" val="3059025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4" name="Rectangle 8"/>
          <p:cNvSpPr>
            <a:spLocks noChangeArrowheads="1"/>
          </p:cNvSpPr>
          <p:nvPr/>
        </p:nvSpPr>
        <p:spPr bwMode="auto">
          <a:xfrm>
            <a:off x="463550" y="276225"/>
            <a:ext cx="8229600" cy="1143000"/>
          </a:xfrm>
          <a:prstGeom prst="rect">
            <a:avLst/>
          </a:prstGeom>
          <a:noFill/>
          <a:ln w="9525">
            <a:noFill/>
            <a:miter lim="800000"/>
            <a:headEnd/>
            <a:tailEnd/>
          </a:ln>
          <a:effectLst/>
        </p:spPr>
        <p:txBody>
          <a:bodyPr anchor="ctr"/>
          <a:lstStyle/>
          <a:p>
            <a:pPr defTabSz="762000">
              <a:defRPr/>
            </a:pPr>
            <a:r>
              <a:rPr lang="nb-NO" sz="3200" b="1">
                <a:solidFill>
                  <a:schemeClr val="bg1"/>
                </a:solidFill>
              </a:rPr>
              <a:t>Klikk for å redigere tittelstil</a:t>
            </a:r>
          </a:p>
        </p:txBody>
      </p:sp>
      <p:sp>
        <p:nvSpPr>
          <p:cNvPr id="5" name="Rectangle 9"/>
          <p:cNvSpPr>
            <a:spLocks noChangeArrowheads="1"/>
          </p:cNvSpPr>
          <p:nvPr/>
        </p:nvSpPr>
        <p:spPr bwMode="auto">
          <a:xfrm>
            <a:off x="463550" y="1601788"/>
            <a:ext cx="8229600" cy="4525962"/>
          </a:xfrm>
          <a:prstGeom prst="rect">
            <a:avLst/>
          </a:prstGeom>
          <a:noFill/>
          <a:ln w="9525">
            <a:noFill/>
            <a:miter lim="800000"/>
            <a:headEnd/>
            <a:tailEnd/>
          </a:ln>
          <a:effectLst/>
        </p:spPr>
        <p:txBody>
          <a:bodyPr/>
          <a:lstStyle/>
          <a:p>
            <a:pPr algn="ctr" defTabSz="762000">
              <a:spcBef>
                <a:spcPct val="20000"/>
              </a:spcBef>
              <a:defRPr/>
            </a:pPr>
            <a:r>
              <a:rPr lang="nb-NO" sz="2000"/>
              <a:t>Klikk for å redigere tekststiler i malen</a:t>
            </a:r>
          </a:p>
          <a:p>
            <a:pPr algn="ctr" defTabSz="762000">
              <a:spcBef>
                <a:spcPct val="20000"/>
              </a:spcBef>
              <a:defRPr/>
            </a:pPr>
            <a:r>
              <a:rPr lang="nb-NO" sz="2000"/>
              <a:t>Andre nivå</a:t>
            </a:r>
          </a:p>
          <a:p>
            <a:pPr algn="ctr" defTabSz="762000">
              <a:spcBef>
                <a:spcPct val="20000"/>
              </a:spcBef>
              <a:defRPr/>
            </a:pPr>
            <a:r>
              <a:rPr lang="nb-NO" sz="2000"/>
              <a:t>Tredje nivå</a:t>
            </a:r>
          </a:p>
          <a:p>
            <a:pPr algn="ctr" defTabSz="762000">
              <a:spcBef>
                <a:spcPct val="20000"/>
              </a:spcBef>
              <a:defRPr/>
            </a:pPr>
            <a:r>
              <a:rPr lang="nb-NO" sz="2000"/>
              <a:t>Fjerde nivå</a:t>
            </a:r>
          </a:p>
          <a:p>
            <a:pPr algn="ctr" defTabSz="762000">
              <a:spcBef>
                <a:spcPct val="20000"/>
              </a:spcBef>
              <a:defRPr/>
            </a:pPr>
            <a:r>
              <a:rPr lang="nb-NO" sz="2000"/>
              <a:t>Femte nivå</a:t>
            </a:r>
          </a:p>
        </p:txBody>
      </p:sp>
      <p:sp>
        <p:nvSpPr>
          <p:cNvPr id="6" name="Rectangle 10"/>
          <p:cNvSpPr>
            <a:spLocks noChangeArrowheads="1"/>
          </p:cNvSpPr>
          <p:nvPr/>
        </p:nvSpPr>
        <p:spPr bwMode="auto">
          <a:xfrm>
            <a:off x="463550" y="6246813"/>
            <a:ext cx="2133600" cy="476250"/>
          </a:xfrm>
          <a:prstGeom prst="rect">
            <a:avLst/>
          </a:prstGeom>
          <a:noFill/>
          <a:ln w="9525">
            <a:noFill/>
            <a:miter lim="800000"/>
            <a:headEnd/>
            <a:tailEnd/>
          </a:ln>
          <a:effectLst/>
        </p:spPr>
        <p:txBody>
          <a:bodyPr/>
          <a:lstStyle/>
          <a:p>
            <a:pPr eaLnBrk="1" hangingPunct="1">
              <a:defRPr/>
            </a:pPr>
            <a:endParaRPr lang="nb-NO" sz="1400">
              <a:latin typeface="Arial" charset="0"/>
            </a:endParaRPr>
          </a:p>
        </p:txBody>
      </p:sp>
      <p:sp>
        <p:nvSpPr>
          <p:cNvPr id="7" name="Rectangle 11"/>
          <p:cNvSpPr>
            <a:spLocks noChangeArrowheads="1"/>
          </p:cNvSpPr>
          <p:nvPr/>
        </p:nvSpPr>
        <p:spPr bwMode="auto">
          <a:xfrm>
            <a:off x="3130550" y="6246813"/>
            <a:ext cx="2895600" cy="476250"/>
          </a:xfrm>
          <a:prstGeom prst="rect">
            <a:avLst/>
          </a:prstGeom>
          <a:noFill/>
          <a:ln w="9525">
            <a:noFill/>
            <a:miter lim="800000"/>
            <a:headEnd/>
            <a:tailEnd/>
          </a:ln>
          <a:effectLst/>
        </p:spPr>
        <p:txBody>
          <a:bodyPr/>
          <a:lstStyle/>
          <a:p>
            <a:pPr algn="ctr" eaLnBrk="1" hangingPunct="1">
              <a:defRPr/>
            </a:pPr>
            <a:endParaRPr lang="nb-NO" sz="1400">
              <a:latin typeface="Arial" charset="0"/>
            </a:endParaRPr>
          </a:p>
        </p:txBody>
      </p:sp>
      <p:sp>
        <p:nvSpPr>
          <p:cNvPr id="8" name="Rectangle 12"/>
          <p:cNvSpPr>
            <a:spLocks noChangeArrowheads="1"/>
          </p:cNvSpPr>
          <p:nvPr/>
        </p:nvSpPr>
        <p:spPr bwMode="auto">
          <a:xfrm>
            <a:off x="6559550" y="6246813"/>
            <a:ext cx="2133600" cy="476250"/>
          </a:xfrm>
          <a:prstGeom prst="rect">
            <a:avLst/>
          </a:prstGeom>
          <a:noFill/>
          <a:ln w="9525">
            <a:noFill/>
            <a:miter lim="800000"/>
            <a:headEnd/>
            <a:tailEnd/>
          </a:ln>
          <a:effectLst/>
        </p:spPr>
        <p:txBody>
          <a:bodyPr/>
          <a:lstStyle/>
          <a:p>
            <a:pPr algn="r" eaLnBrk="1" hangingPunct="1">
              <a:defRPr/>
            </a:pPr>
            <a:fld id="{E80F2514-C380-4CFF-B56B-D3B32F8F7FDD}" type="slidenum">
              <a:rPr lang="nb-NO" sz="1400">
                <a:latin typeface="Arial" charset="0"/>
              </a:rPr>
              <a:pPr algn="r" eaLnBrk="1" hangingPunct="1">
                <a:defRPr/>
              </a:pPr>
              <a:t>‹#›</a:t>
            </a:fld>
            <a:endParaRPr lang="nb-NO" sz="1400">
              <a:latin typeface="Arial" charset="0"/>
            </a:endParaRPr>
          </a:p>
        </p:txBody>
      </p:sp>
      <p:pic>
        <p:nvPicPr>
          <p:cNvPr id="9" name="Picture 13" descr="Bakgrunnusponsor"/>
          <p:cNvPicPr>
            <a:picLocks noChangeAspect="1" noChangeArrowheads="1"/>
          </p:cNvPicPr>
          <p:nvPr/>
        </p:nvPicPr>
        <p:blipFill>
          <a:blip r:embed="rId2" cstate="print"/>
          <a:srcRect/>
          <a:stretch>
            <a:fillRect/>
          </a:stretch>
        </p:blipFill>
        <p:spPr bwMode="auto">
          <a:xfrm>
            <a:off x="6350" y="1588"/>
            <a:ext cx="9144000" cy="5589587"/>
          </a:xfrm>
          <a:prstGeom prst="rect">
            <a:avLst/>
          </a:prstGeom>
          <a:noFill/>
          <a:ln w="9525">
            <a:noFill/>
            <a:miter lim="800000"/>
            <a:headEnd/>
            <a:tailEnd/>
          </a:ln>
        </p:spPr>
      </p:pic>
      <p:sp>
        <p:nvSpPr>
          <p:cNvPr id="10" name="Rectangle 15"/>
          <p:cNvSpPr>
            <a:spLocks noChangeArrowheads="1"/>
          </p:cNvSpPr>
          <p:nvPr/>
        </p:nvSpPr>
        <p:spPr bwMode="auto">
          <a:xfrm>
            <a:off x="692150" y="2017713"/>
            <a:ext cx="7772400" cy="1470025"/>
          </a:xfrm>
          <a:prstGeom prst="rect">
            <a:avLst/>
          </a:prstGeom>
          <a:noFill/>
          <a:ln w="9525">
            <a:noFill/>
            <a:miter lim="800000"/>
            <a:headEnd/>
            <a:tailEnd/>
          </a:ln>
          <a:effectLst/>
        </p:spPr>
        <p:txBody>
          <a:bodyPr anchor="ctr"/>
          <a:lstStyle/>
          <a:p>
            <a:pPr defTabSz="762000">
              <a:defRPr/>
            </a:pPr>
            <a:r>
              <a:rPr lang="nb-NO" sz="3200" b="1">
                <a:solidFill>
                  <a:schemeClr val="bg1"/>
                </a:solidFill>
              </a:rPr>
              <a:t>Forsidetittel</a:t>
            </a:r>
          </a:p>
        </p:txBody>
      </p:sp>
      <p:sp>
        <p:nvSpPr>
          <p:cNvPr id="11" name="Rectangle 18"/>
          <p:cNvSpPr>
            <a:spLocks noChangeArrowheads="1"/>
          </p:cNvSpPr>
          <p:nvPr/>
        </p:nvSpPr>
        <p:spPr bwMode="auto">
          <a:xfrm>
            <a:off x="6559550" y="6246813"/>
            <a:ext cx="2133600" cy="476250"/>
          </a:xfrm>
          <a:prstGeom prst="rect">
            <a:avLst/>
          </a:prstGeom>
          <a:noFill/>
          <a:ln w="9525">
            <a:noFill/>
            <a:miter lim="800000"/>
            <a:headEnd/>
            <a:tailEnd/>
          </a:ln>
          <a:effectLst/>
        </p:spPr>
        <p:txBody>
          <a:bodyPr/>
          <a:lstStyle/>
          <a:p>
            <a:pPr algn="r" eaLnBrk="1" hangingPunct="1">
              <a:defRPr/>
            </a:pPr>
            <a:fld id="{E20CCAB8-F590-4AD2-8493-A5E65C68B0BB}" type="slidenum">
              <a:rPr lang="nb-NO" sz="1400">
                <a:latin typeface="Arial" charset="0"/>
              </a:rPr>
              <a:pPr algn="r" eaLnBrk="1" hangingPunct="1">
                <a:defRPr/>
              </a:pPr>
              <a:t>‹#›</a:t>
            </a:fld>
            <a:endParaRPr lang="nb-NO" sz="1400">
              <a:latin typeface="Arial" charset="0"/>
            </a:endParaRPr>
          </a:p>
        </p:txBody>
      </p:sp>
      <p:pic>
        <p:nvPicPr>
          <p:cNvPr id="12" name="Picture 24" descr="PP_Bunnlinje_Sorvest"/>
          <p:cNvPicPr>
            <a:picLocks noChangeAspect="1" noChangeArrowheads="1"/>
          </p:cNvPicPr>
          <p:nvPr/>
        </p:nvPicPr>
        <p:blipFill>
          <a:blip r:embed="rId3" cstate="print"/>
          <a:srcRect/>
          <a:stretch>
            <a:fillRect/>
          </a:stretch>
        </p:blipFill>
        <p:spPr bwMode="auto">
          <a:xfrm>
            <a:off x="0" y="5626100"/>
            <a:ext cx="9144000" cy="1231900"/>
          </a:xfrm>
          <a:prstGeom prst="rect">
            <a:avLst/>
          </a:prstGeom>
          <a:noFill/>
          <a:ln w="9525">
            <a:noFill/>
            <a:miter lim="800000"/>
            <a:headEnd/>
            <a:tailEnd/>
          </a:ln>
        </p:spPr>
      </p:pic>
      <p:sp>
        <p:nvSpPr>
          <p:cNvPr id="181250" name="Rectangle 2"/>
          <p:cNvSpPr>
            <a:spLocks noGrp="1" noChangeArrowheads="1"/>
          </p:cNvSpPr>
          <p:nvPr>
            <p:ph type="ctrTitle"/>
          </p:nvPr>
        </p:nvSpPr>
        <p:spPr>
          <a:xfrm>
            <a:off x="476250" y="1916113"/>
            <a:ext cx="7772400" cy="1470025"/>
          </a:xfrm>
        </p:spPr>
        <p:txBody>
          <a:bodyPr/>
          <a:lstStyle>
            <a:lvl1pPr>
              <a:defRPr/>
            </a:lvl1pPr>
          </a:lstStyle>
          <a:p>
            <a:r>
              <a:rPr lang="nb-NO"/>
              <a:t>Klikk for å redigere tittelstil</a:t>
            </a:r>
          </a:p>
        </p:txBody>
      </p:sp>
      <p:sp>
        <p:nvSpPr>
          <p:cNvPr id="181251" name="Rectangle 3"/>
          <p:cNvSpPr>
            <a:spLocks noGrp="1" noChangeArrowheads="1"/>
          </p:cNvSpPr>
          <p:nvPr>
            <p:ph type="subTitle" idx="1"/>
          </p:nvPr>
        </p:nvSpPr>
        <p:spPr>
          <a:xfrm>
            <a:off x="1162050" y="3671888"/>
            <a:ext cx="6400800" cy="1752600"/>
          </a:xfrm>
        </p:spPr>
        <p:txBody>
          <a:bodyPr/>
          <a:lstStyle>
            <a:lvl1pPr marL="0" indent="0" algn="ctr">
              <a:buFontTx/>
              <a:buNone/>
              <a:defRPr/>
            </a:lvl1pPr>
          </a:lstStyle>
          <a:p>
            <a:r>
              <a:rPr lang="nb-NO"/>
              <a:t>Klikk for å redigere undertittelstil i malen</a:t>
            </a:r>
          </a:p>
        </p:txBody>
      </p:sp>
      <p:sp>
        <p:nvSpPr>
          <p:cNvPr id="13" name="Rectangle 4"/>
          <p:cNvSpPr>
            <a:spLocks noGrp="1" noChangeArrowheads="1"/>
          </p:cNvSpPr>
          <p:nvPr>
            <p:ph type="dt" sz="half" idx="10"/>
          </p:nvPr>
        </p:nvSpPr>
        <p:spPr>
          <a:xfrm>
            <a:off x="247650" y="6030913"/>
            <a:ext cx="2133600" cy="476250"/>
          </a:xfrm>
        </p:spPr>
        <p:txBody>
          <a:bodyPr/>
          <a:lstStyle>
            <a:lvl1pPr>
              <a:defRPr/>
            </a:lvl1pPr>
          </a:lstStyle>
          <a:p>
            <a:endParaRPr lang="nb-NO"/>
          </a:p>
        </p:txBody>
      </p:sp>
      <p:sp>
        <p:nvSpPr>
          <p:cNvPr id="14" name="Rectangle 5"/>
          <p:cNvSpPr>
            <a:spLocks noGrp="1" noChangeArrowheads="1"/>
          </p:cNvSpPr>
          <p:nvPr>
            <p:ph type="ftr" sz="quarter" idx="11"/>
          </p:nvPr>
        </p:nvSpPr>
        <p:spPr>
          <a:xfrm>
            <a:off x="2914650" y="6030913"/>
            <a:ext cx="2895600" cy="476250"/>
          </a:xfrm>
        </p:spPr>
        <p:txBody>
          <a:bodyPr/>
          <a:lstStyle>
            <a:lvl1pPr>
              <a:defRPr/>
            </a:lvl1pPr>
          </a:lstStyle>
          <a:p>
            <a:endParaRPr lang="nb-NO"/>
          </a:p>
        </p:txBody>
      </p:sp>
      <p:sp>
        <p:nvSpPr>
          <p:cNvPr id="15" name="Rectangle 6"/>
          <p:cNvSpPr>
            <a:spLocks noGrp="1" noChangeArrowheads="1"/>
          </p:cNvSpPr>
          <p:nvPr>
            <p:ph type="sldNum" sz="quarter" idx="12"/>
          </p:nvPr>
        </p:nvSpPr>
        <p:spPr>
          <a:xfrm>
            <a:off x="6343650" y="6030913"/>
            <a:ext cx="2133600" cy="476250"/>
          </a:xfrm>
        </p:spPr>
        <p:txBody>
          <a:bodyPr/>
          <a:lstStyle>
            <a:lvl1pPr>
              <a:defRPr/>
            </a:lvl1pPr>
          </a:lstStyle>
          <a:p>
            <a:fld id="{13E34666-6885-42FD-A7FB-16733DAF973A}" type="slidenum">
              <a:rPr lang="nb-NO"/>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a:ln/>
        </p:spPr>
        <p:txBody>
          <a:bodyPr/>
          <a:lstStyle>
            <a:lvl1pPr>
              <a:defRPr/>
            </a:lvl1pPr>
          </a:lstStyle>
          <a:p>
            <a:endParaRPr lang="nb-NO"/>
          </a:p>
        </p:txBody>
      </p:sp>
      <p:sp>
        <p:nvSpPr>
          <p:cNvPr id="5" name="Rectangle 5"/>
          <p:cNvSpPr>
            <a:spLocks noGrp="1" noChangeArrowheads="1"/>
          </p:cNvSpPr>
          <p:nvPr>
            <p:ph type="ftr" sz="quarter" idx="11"/>
          </p:nvPr>
        </p:nvSpPr>
        <p:spPr>
          <a:ln/>
        </p:spPr>
        <p:txBody>
          <a:bodyPr/>
          <a:lstStyle>
            <a:lvl1pPr>
              <a:defRPr/>
            </a:lvl1pPr>
          </a:lstStyle>
          <a:p>
            <a:endParaRPr lang="nb-NO"/>
          </a:p>
        </p:txBody>
      </p:sp>
      <p:sp>
        <p:nvSpPr>
          <p:cNvPr id="6" name="Rectangle 6"/>
          <p:cNvSpPr>
            <a:spLocks noGrp="1" noChangeArrowheads="1"/>
          </p:cNvSpPr>
          <p:nvPr>
            <p:ph type="sldNum" sz="quarter" idx="12"/>
          </p:nvPr>
        </p:nvSpPr>
        <p:spPr>
          <a:ln/>
        </p:spPr>
        <p:txBody>
          <a:bodyPr/>
          <a:lstStyle>
            <a:lvl1pPr>
              <a:defRPr/>
            </a:lvl1pPr>
          </a:lstStyle>
          <a:p>
            <a:fld id="{7EEB0878-32D5-416F-8242-95C191E9772F}" type="slidenum">
              <a:rPr lang="nb-NO"/>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96075" y="53975"/>
            <a:ext cx="2124075" cy="5535613"/>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323850" y="53975"/>
            <a:ext cx="6219825" cy="5535613"/>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a:ln/>
        </p:spPr>
        <p:txBody>
          <a:bodyPr/>
          <a:lstStyle>
            <a:lvl1pPr>
              <a:defRPr/>
            </a:lvl1pPr>
          </a:lstStyle>
          <a:p>
            <a:endParaRPr lang="nb-NO"/>
          </a:p>
        </p:txBody>
      </p:sp>
      <p:sp>
        <p:nvSpPr>
          <p:cNvPr id="5" name="Rectangle 5"/>
          <p:cNvSpPr>
            <a:spLocks noGrp="1" noChangeArrowheads="1"/>
          </p:cNvSpPr>
          <p:nvPr>
            <p:ph type="ftr" sz="quarter" idx="11"/>
          </p:nvPr>
        </p:nvSpPr>
        <p:spPr>
          <a:ln/>
        </p:spPr>
        <p:txBody>
          <a:bodyPr/>
          <a:lstStyle>
            <a:lvl1pPr>
              <a:defRPr/>
            </a:lvl1pPr>
          </a:lstStyle>
          <a:p>
            <a:endParaRPr lang="nb-NO"/>
          </a:p>
        </p:txBody>
      </p:sp>
      <p:sp>
        <p:nvSpPr>
          <p:cNvPr id="6" name="Rectangle 6"/>
          <p:cNvSpPr>
            <a:spLocks noGrp="1" noChangeArrowheads="1"/>
          </p:cNvSpPr>
          <p:nvPr>
            <p:ph type="sldNum" sz="quarter" idx="12"/>
          </p:nvPr>
        </p:nvSpPr>
        <p:spPr>
          <a:ln/>
        </p:spPr>
        <p:txBody>
          <a:bodyPr/>
          <a:lstStyle>
            <a:lvl1pPr>
              <a:defRPr/>
            </a:lvl1pPr>
          </a:lstStyle>
          <a:p>
            <a:fld id="{1B41A348-66CA-43D2-A765-F7389DA0C32A}" type="slidenum">
              <a:rPr lang="nb-NO"/>
              <a:pPr/>
              <a:t>‹#›</a:t>
            </a:fld>
            <a:endParaRPr lang="nb-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325438" y="53975"/>
            <a:ext cx="7772400" cy="1143000"/>
          </a:xfrm>
        </p:spPr>
        <p:txBody>
          <a:bodyPr/>
          <a:lstStyle/>
          <a:p>
            <a:r>
              <a:rPr lang="nb-NO"/>
              <a:t>Klikk for å redigere tittelstil</a:t>
            </a:r>
          </a:p>
        </p:txBody>
      </p:sp>
      <p:sp>
        <p:nvSpPr>
          <p:cNvPr id="3" name="Plassholder for tekst 2"/>
          <p:cNvSpPr>
            <a:spLocks noGrp="1"/>
          </p:cNvSpPr>
          <p:nvPr>
            <p:ph type="body" sz="half" idx="1"/>
          </p:nvPr>
        </p:nvSpPr>
        <p:spPr>
          <a:xfrm>
            <a:off x="323850" y="1125538"/>
            <a:ext cx="4171950" cy="44640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125538"/>
            <a:ext cx="4171950" cy="44640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4"/>
          <p:cNvSpPr>
            <a:spLocks noGrp="1" noChangeArrowheads="1"/>
          </p:cNvSpPr>
          <p:nvPr>
            <p:ph type="dt" sz="half" idx="10"/>
          </p:nvPr>
        </p:nvSpPr>
        <p:spPr>
          <a:ln/>
        </p:spPr>
        <p:txBody>
          <a:bodyPr/>
          <a:lstStyle>
            <a:lvl1pPr>
              <a:defRPr/>
            </a:lvl1pPr>
          </a:lstStyle>
          <a:p>
            <a:endParaRPr lang="nb-NO"/>
          </a:p>
        </p:txBody>
      </p:sp>
      <p:sp>
        <p:nvSpPr>
          <p:cNvPr id="6" name="Rectangle 5"/>
          <p:cNvSpPr>
            <a:spLocks noGrp="1" noChangeArrowheads="1"/>
          </p:cNvSpPr>
          <p:nvPr>
            <p:ph type="ftr" sz="quarter" idx="11"/>
          </p:nvPr>
        </p:nvSpPr>
        <p:spPr>
          <a:ln/>
        </p:spPr>
        <p:txBody>
          <a:bodyPr/>
          <a:lstStyle>
            <a:lvl1pPr>
              <a:defRPr/>
            </a:lvl1pPr>
          </a:lstStyle>
          <a:p>
            <a:endParaRPr lang="nb-NO"/>
          </a:p>
        </p:txBody>
      </p:sp>
      <p:sp>
        <p:nvSpPr>
          <p:cNvPr id="7" name="Rectangle 6"/>
          <p:cNvSpPr>
            <a:spLocks noGrp="1" noChangeArrowheads="1"/>
          </p:cNvSpPr>
          <p:nvPr>
            <p:ph type="sldNum" sz="quarter" idx="12"/>
          </p:nvPr>
        </p:nvSpPr>
        <p:spPr>
          <a:ln/>
        </p:spPr>
        <p:txBody>
          <a:bodyPr/>
          <a:lstStyle>
            <a:lvl1pPr>
              <a:defRPr/>
            </a:lvl1pPr>
          </a:lstStyle>
          <a:p>
            <a:fld id="{B66465CD-792F-4714-8A22-FF4DCA5365A6}" type="slidenum">
              <a:rPr lang="nb-NO"/>
              <a:pPr/>
              <a:t>‹#›</a:t>
            </a:fld>
            <a:endParaRPr lang="nb-NO"/>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325438" y="53975"/>
            <a:ext cx="7772400" cy="1143000"/>
          </a:xfrm>
        </p:spPr>
        <p:txBody>
          <a:bodyPr/>
          <a:lstStyle/>
          <a:p>
            <a:r>
              <a:rPr lang="nb-NO"/>
              <a:t>Klikk for å redigere tittelstil</a:t>
            </a:r>
          </a:p>
        </p:txBody>
      </p:sp>
      <p:sp>
        <p:nvSpPr>
          <p:cNvPr id="3" name="Plassholder for tabell 2"/>
          <p:cNvSpPr>
            <a:spLocks noGrp="1"/>
          </p:cNvSpPr>
          <p:nvPr>
            <p:ph type="tbl" idx="1"/>
          </p:nvPr>
        </p:nvSpPr>
        <p:spPr>
          <a:xfrm>
            <a:off x="323850" y="1125538"/>
            <a:ext cx="8496300" cy="4464050"/>
          </a:xfrm>
        </p:spPr>
        <p:txBody>
          <a:bodyPr/>
          <a:lstStyle/>
          <a:p>
            <a:pPr lvl="0"/>
            <a:endParaRPr lang="nb-NO" noProof="0"/>
          </a:p>
        </p:txBody>
      </p:sp>
      <p:sp>
        <p:nvSpPr>
          <p:cNvPr id="4" name="Rectangle 4"/>
          <p:cNvSpPr>
            <a:spLocks noGrp="1" noChangeArrowheads="1"/>
          </p:cNvSpPr>
          <p:nvPr>
            <p:ph type="dt" sz="half" idx="10"/>
          </p:nvPr>
        </p:nvSpPr>
        <p:spPr>
          <a:ln/>
        </p:spPr>
        <p:txBody>
          <a:bodyPr/>
          <a:lstStyle>
            <a:lvl1pPr>
              <a:defRPr/>
            </a:lvl1pPr>
          </a:lstStyle>
          <a:p>
            <a:endParaRPr lang="nb-NO"/>
          </a:p>
        </p:txBody>
      </p:sp>
      <p:sp>
        <p:nvSpPr>
          <p:cNvPr id="5" name="Rectangle 5"/>
          <p:cNvSpPr>
            <a:spLocks noGrp="1" noChangeArrowheads="1"/>
          </p:cNvSpPr>
          <p:nvPr>
            <p:ph type="ftr" sz="quarter" idx="11"/>
          </p:nvPr>
        </p:nvSpPr>
        <p:spPr>
          <a:ln/>
        </p:spPr>
        <p:txBody>
          <a:bodyPr/>
          <a:lstStyle>
            <a:lvl1pPr>
              <a:defRPr/>
            </a:lvl1pPr>
          </a:lstStyle>
          <a:p>
            <a:endParaRPr lang="nb-NO"/>
          </a:p>
        </p:txBody>
      </p:sp>
      <p:sp>
        <p:nvSpPr>
          <p:cNvPr id="6" name="Rectangle 6"/>
          <p:cNvSpPr>
            <a:spLocks noGrp="1" noChangeArrowheads="1"/>
          </p:cNvSpPr>
          <p:nvPr>
            <p:ph type="sldNum" sz="quarter" idx="12"/>
          </p:nvPr>
        </p:nvSpPr>
        <p:spPr>
          <a:ln/>
        </p:spPr>
        <p:txBody>
          <a:bodyPr/>
          <a:lstStyle>
            <a:lvl1pPr>
              <a:defRPr/>
            </a:lvl1pPr>
          </a:lstStyle>
          <a:p>
            <a:fld id="{B4B0B34D-BF5D-4FD3-A1A3-EFCB5561EAA7}" type="slidenum">
              <a:rPr lang="nb-NO"/>
              <a:pPr/>
              <a:t>‹#›</a:t>
            </a:fld>
            <a:endParaRPr lang="nb-NO"/>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HF Region Sørve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baseline="0">
                <a:solidFill>
                  <a:srgbClr val="CB0044"/>
                </a:solidFill>
              </a:defRPr>
            </a:lvl1pPr>
          </a:lstStyle>
          <a:p>
            <a:r>
              <a:rPr lang="nb-NO" dirty="0"/>
              <a:t>Klikk for å redigere tittelstil</a:t>
            </a:r>
          </a:p>
        </p:txBody>
      </p:sp>
      <p:sp>
        <p:nvSpPr>
          <p:cNvPr id="3" name="Rectangle 4">
            <a:extLst>
              <a:ext uri="{FF2B5EF4-FFF2-40B4-BE49-F238E27FC236}">
                <a16:creationId xmlns:a16="http://schemas.microsoft.com/office/drawing/2014/main" id="{9CA8C362-D8AA-D04B-8207-3293DEAD3893}"/>
              </a:ext>
            </a:extLst>
          </p:cNvPr>
          <p:cNvSpPr>
            <a:spLocks noGrp="1" noChangeArrowheads="1"/>
          </p:cNvSpPr>
          <p:nvPr>
            <p:ph type="dt" sz="half" idx="10"/>
          </p:nvPr>
        </p:nvSpPr>
        <p:spPr>
          <a:ln/>
        </p:spPr>
        <p:txBody>
          <a:bodyPr/>
          <a:lstStyle>
            <a:lvl1pPr>
              <a:defRPr/>
            </a:lvl1pPr>
          </a:lstStyle>
          <a:p>
            <a:pPr>
              <a:defRPr/>
            </a:pPr>
            <a:endParaRPr lang="nb-NO"/>
          </a:p>
        </p:txBody>
      </p:sp>
      <p:sp>
        <p:nvSpPr>
          <p:cNvPr id="4" name="Rectangle 5">
            <a:extLst>
              <a:ext uri="{FF2B5EF4-FFF2-40B4-BE49-F238E27FC236}">
                <a16:creationId xmlns:a16="http://schemas.microsoft.com/office/drawing/2014/main" id="{F737C080-C46F-FE4E-9993-CC7A20D19B84}"/>
              </a:ext>
            </a:extLst>
          </p:cNvPr>
          <p:cNvSpPr>
            <a:spLocks noGrp="1" noChangeArrowheads="1"/>
          </p:cNvSpPr>
          <p:nvPr>
            <p:ph type="ftr" sz="quarter" idx="11"/>
          </p:nvPr>
        </p:nvSpPr>
        <p:spPr>
          <a:ln/>
        </p:spPr>
        <p:txBody>
          <a:bodyPr/>
          <a:lstStyle>
            <a:lvl1pPr>
              <a:defRPr/>
            </a:lvl1pPr>
          </a:lstStyle>
          <a:p>
            <a:pPr>
              <a:defRPr/>
            </a:pPr>
            <a:endParaRPr lang="nb-NO"/>
          </a:p>
        </p:txBody>
      </p:sp>
      <p:sp>
        <p:nvSpPr>
          <p:cNvPr id="5" name="Rectangle 6">
            <a:extLst>
              <a:ext uri="{FF2B5EF4-FFF2-40B4-BE49-F238E27FC236}">
                <a16:creationId xmlns:a16="http://schemas.microsoft.com/office/drawing/2014/main" id="{0ABF4461-ADAD-554A-B0DE-534B0B851383}"/>
              </a:ext>
            </a:extLst>
          </p:cNvPr>
          <p:cNvSpPr>
            <a:spLocks noGrp="1" noChangeArrowheads="1"/>
          </p:cNvSpPr>
          <p:nvPr>
            <p:ph type="sldNum" sz="quarter" idx="12"/>
          </p:nvPr>
        </p:nvSpPr>
        <p:spPr>
          <a:ln/>
        </p:spPr>
        <p:txBody>
          <a:bodyPr/>
          <a:lstStyle>
            <a:lvl1pPr>
              <a:defRPr/>
            </a:lvl1pPr>
          </a:lstStyle>
          <a:p>
            <a:pPr>
              <a:defRPr/>
            </a:pPr>
            <a:fld id="{AA97126A-18D0-B84E-B68B-7FAA4B4F51FB}" type="slidenum">
              <a:rPr lang="nb-NO" altLang="nb-NO"/>
              <a:pPr>
                <a:defRPr/>
              </a:pPr>
              <a:t>‹#›</a:t>
            </a:fld>
            <a:endParaRPr lang="nb-NO" altLang="nb-NO"/>
          </a:p>
        </p:txBody>
      </p:sp>
    </p:spTree>
    <p:extLst>
      <p:ext uri="{BB962C8B-B14F-4D97-AF65-F5344CB8AC3E}">
        <p14:creationId xmlns:p14="http://schemas.microsoft.com/office/powerpoint/2010/main" val="1706410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a:xfrm>
            <a:off x="3203848" y="6356352"/>
            <a:ext cx="4000500" cy="365125"/>
          </a:xfrm>
        </p:spPr>
        <p:txBody>
          <a:bodyPr/>
          <a:lstStyle/>
          <a:p>
            <a:pPr>
              <a:defRPr/>
            </a:pPr>
            <a:r>
              <a:rPr lang="en-GB"/>
              <a:t>International Handball Federation</a:t>
            </a:r>
          </a:p>
        </p:txBody>
      </p:sp>
      <p:sp>
        <p:nvSpPr>
          <p:cNvPr id="6" name="Foliennummernplatzhalter 5"/>
          <p:cNvSpPr>
            <a:spLocks noGrp="1"/>
          </p:cNvSpPr>
          <p:nvPr>
            <p:ph type="sldNum" sz="quarter" idx="12"/>
          </p:nvPr>
        </p:nvSpPr>
        <p:spPr/>
        <p:txBody>
          <a:bodyPr/>
          <a:lstStyle/>
          <a:p>
            <a:pPr>
              <a:defRPr/>
            </a:pPr>
            <a:r>
              <a:rPr lang="de-CH" dirty="0"/>
              <a:t>Chart </a:t>
            </a:r>
            <a:fld id="{9AA786EC-8FD8-45F5-B706-53F5969093EC}" type="slidenum">
              <a:rPr lang="de-CH" smtClean="0"/>
              <a:pPr>
                <a:defRPr/>
              </a:pPr>
              <a:t>‹#›</a:t>
            </a:fld>
            <a:endParaRPr lang="de-CH" dirty="0"/>
          </a:p>
        </p:txBody>
      </p:sp>
      <p:sp>
        <p:nvSpPr>
          <p:cNvPr id="8" name="Textplatzhalter 7"/>
          <p:cNvSpPr>
            <a:spLocks noGrp="1"/>
          </p:cNvSpPr>
          <p:nvPr>
            <p:ph type="body" sz="quarter" idx="13"/>
          </p:nvPr>
        </p:nvSpPr>
        <p:spPr>
          <a:xfrm>
            <a:off x="467545" y="1701281"/>
            <a:ext cx="8207375" cy="4464025"/>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7" name="Titel 1"/>
          <p:cNvSpPr>
            <a:spLocks noGrp="1"/>
          </p:cNvSpPr>
          <p:nvPr>
            <p:ph type="title"/>
          </p:nvPr>
        </p:nvSpPr>
        <p:spPr>
          <a:xfrm>
            <a:off x="457200" y="764704"/>
            <a:ext cx="8229600" cy="782960"/>
          </a:xfrm>
          <a:prstGeom prst="rect">
            <a:avLst/>
          </a:prstGeom>
        </p:spPr>
        <p:txBody>
          <a:bodyPr/>
          <a:lstStyle>
            <a:lvl1pPr algn="l">
              <a:defRPr b="1"/>
            </a:lvl1pPr>
          </a:lstStyle>
          <a:p>
            <a:r>
              <a:rPr lang="de-DE" dirty="0"/>
              <a:t>Titel</a:t>
            </a:r>
            <a:endParaRPr lang="de-CH" dirty="0"/>
          </a:p>
        </p:txBody>
      </p:sp>
    </p:spTree>
    <p:extLst>
      <p:ext uri="{BB962C8B-B14F-4D97-AF65-F5344CB8AC3E}">
        <p14:creationId xmlns:p14="http://schemas.microsoft.com/office/powerpoint/2010/main" val="341159291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Rectangle 4"/>
          <p:cNvSpPr>
            <a:spLocks noGrp="1" noChangeArrowheads="1"/>
          </p:cNvSpPr>
          <p:nvPr>
            <p:ph type="dt" sz="half" idx="10"/>
          </p:nvPr>
        </p:nvSpPr>
        <p:spPr>
          <a:ln/>
        </p:spPr>
        <p:txBody>
          <a:bodyPr/>
          <a:lstStyle>
            <a:lvl1pPr>
              <a:defRPr/>
            </a:lvl1pPr>
          </a:lstStyle>
          <a:p>
            <a:endParaRPr lang="nb-NO"/>
          </a:p>
        </p:txBody>
      </p:sp>
      <p:sp>
        <p:nvSpPr>
          <p:cNvPr id="5" name="Rectangle 5"/>
          <p:cNvSpPr>
            <a:spLocks noGrp="1" noChangeArrowheads="1"/>
          </p:cNvSpPr>
          <p:nvPr>
            <p:ph type="ftr" sz="quarter" idx="11"/>
          </p:nvPr>
        </p:nvSpPr>
        <p:spPr>
          <a:ln/>
        </p:spPr>
        <p:txBody>
          <a:bodyPr/>
          <a:lstStyle>
            <a:lvl1pPr>
              <a:defRPr/>
            </a:lvl1pPr>
          </a:lstStyle>
          <a:p>
            <a:endParaRPr lang="nb-NO"/>
          </a:p>
        </p:txBody>
      </p:sp>
      <p:sp>
        <p:nvSpPr>
          <p:cNvPr id="6" name="Rectangle 6"/>
          <p:cNvSpPr>
            <a:spLocks noGrp="1" noChangeArrowheads="1"/>
          </p:cNvSpPr>
          <p:nvPr>
            <p:ph type="sldNum" sz="quarter" idx="12"/>
          </p:nvPr>
        </p:nvSpPr>
        <p:spPr>
          <a:ln/>
        </p:spPr>
        <p:txBody>
          <a:bodyPr/>
          <a:lstStyle>
            <a:lvl1pPr>
              <a:defRPr/>
            </a:lvl1pPr>
          </a:lstStyle>
          <a:p>
            <a:fld id="{1BF8BD86-41FA-44B5-8656-4F58686FAD15}" type="slidenum">
              <a:rPr lang="nb-NO"/>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endParaRPr lang="nb-NO"/>
          </a:p>
        </p:txBody>
      </p:sp>
      <p:sp>
        <p:nvSpPr>
          <p:cNvPr id="5" name="Rectangle 5"/>
          <p:cNvSpPr>
            <a:spLocks noGrp="1" noChangeArrowheads="1"/>
          </p:cNvSpPr>
          <p:nvPr>
            <p:ph type="ftr" sz="quarter" idx="11"/>
          </p:nvPr>
        </p:nvSpPr>
        <p:spPr>
          <a:ln/>
        </p:spPr>
        <p:txBody>
          <a:bodyPr/>
          <a:lstStyle>
            <a:lvl1pPr>
              <a:defRPr/>
            </a:lvl1pPr>
          </a:lstStyle>
          <a:p>
            <a:endParaRPr lang="nb-NO"/>
          </a:p>
        </p:txBody>
      </p:sp>
      <p:sp>
        <p:nvSpPr>
          <p:cNvPr id="6" name="Rectangle 6"/>
          <p:cNvSpPr>
            <a:spLocks noGrp="1" noChangeArrowheads="1"/>
          </p:cNvSpPr>
          <p:nvPr>
            <p:ph type="sldNum" sz="quarter" idx="12"/>
          </p:nvPr>
        </p:nvSpPr>
        <p:spPr>
          <a:ln/>
        </p:spPr>
        <p:txBody>
          <a:bodyPr/>
          <a:lstStyle>
            <a:lvl1pPr>
              <a:defRPr/>
            </a:lvl1pPr>
          </a:lstStyle>
          <a:p>
            <a:fld id="{BF2B553C-D90A-4411-B8A9-E2322B5783F1}" type="slidenum">
              <a:rPr lang="nb-NO"/>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23850" y="1125538"/>
            <a:ext cx="4171950"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125538"/>
            <a:ext cx="4171950"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4"/>
          <p:cNvSpPr>
            <a:spLocks noGrp="1" noChangeArrowheads="1"/>
          </p:cNvSpPr>
          <p:nvPr>
            <p:ph type="dt" sz="half" idx="10"/>
          </p:nvPr>
        </p:nvSpPr>
        <p:spPr>
          <a:ln/>
        </p:spPr>
        <p:txBody>
          <a:bodyPr/>
          <a:lstStyle>
            <a:lvl1pPr>
              <a:defRPr/>
            </a:lvl1pPr>
          </a:lstStyle>
          <a:p>
            <a:endParaRPr lang="nb-NO"/>
          </a:p>
        </p:txBody>
      </p:sp>
      <p:sp>
        <p:nvSpPr>
          <p:cNvPr id="6" name="Rectangle 5"/>
          <p:cNvSpPr>
            <a:spLocks noGrp="1" noChangeArrowheads="1"/>
          </p:cNvSpPr>
          <p:nvPr>
            <p:ph type="ftr" sz="quarter" idx="11"/>
          </p:nvPr>
        </p:nvSpPr>
        <p:spPr>
          <a:ln/>
        </p:spPr>
        <p:txBody>
          <a:bodyPr/>
          <a:lstStyle>
            <a:lvl1pPr>
              <a:defRPr/>
            </a:lvl1pPr>
          </a:lstStyle>
          <a:p>
            <a:endParaRPr lang="nb-NO"/>
          </a:p>
        </p:txBody>
      </p:sp>
      <p:sp>
        <p:nvSpPr>
          <p:cNvPr id="7" name="Rectangle 6"/>
          <p:cNvSpPr>
            <a:spLocks noGrp="1" noChangeArrowheads="1"/>
          </p:cNvSpPr>
          <p:nvPr>
            <p:ph type="sldNum" sz="quarter" idx="12"/>
          </p:nvPr>
        </p:nvSpPr>
        <p:spPr>
          <a:ln/>
        </p:spPr>
        <p:txBody>
          <a:bodyPr/>
          <a:lstStyle>
            <a:lvl1pPr>
              <a:defRPr/>
            </a:lvl1pPr>
          </a:lstStyle>
          <a:p>
            <a:fld id="{E689E8C5-AB74-4D69-8A1A-EA178C49809C}" type="slidenum">
              <a:rPr lang="nb-NO"/>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4"/>
          <p:cNvSpPr>
            <a:spLocks noGrp="1" noChangeArrowheads="1"/>
          </p:cNvSpPr>
          <p:nvPr>
            <p:ph type="dt" sz="half" idx="10"/>
          </p:nvPr>
        </p:nvSpPr>
        <p:spPr>
          <a:ln/>
        </p:spPr>
        <p:txBody>
          <a:bodyPr/>
          <a:lstStyle>
            <a:lvl1pPr>
              <a:defRPr/>
            </a:lvl1pPr>
          </a:lstStyle>
          <a:p>
            <a:endParaRPr lang="nb-NO"/>
          </a:p>
        </p:txBody>
      </p:sp>
      <p:sp>
        <p:nvSpPr>
          <p:cNvPr id="8" name="Rectangle 5"/>
          <p:cNvSpPr>
            <a:spLocks noGrp="1" noChangeArrowheads="1"/>
          </p:cNvSpPr>
          <p:nvPr>
            <p:ph type="ftr" sz="quarter" idx="11"/>
          </p:nvPr>
        </p:nvSpPr>
        <p:spPr>
          <a:ln/>
        </p:spPr>
        <p:txBody>
          <a:bodyPr/>
          <a:lstStyle>
            <a:lvl1pPr>
              <a:defRPr/>
            </a:lvl1pPr>
          </a:lstStyle>
          <a:p>
            <a:endParaRPr lang="nb-NO"/>
          </a:p>
        </p:txBody>
      </p:sp>
      <p:sp>
        <p:nvSpPr>
          <p:cNvPr id="9" name="Rectangle 6"/>
          <p:cNvSpPr>
            <a:spLocks noGrp="1" noChangeArrowheads="1"/>
          </p:cNvSpPr>
          <p:nvPr>
            <p:ph type="sldNum" sz="quarter" idx="12"/>
          </p:nvPr>
        </p:nvSpPr>
        <p:spPr>
          <a:ln/>
        </p:spPr>
        <p:txBody>
          <a:bodyPr/>
          <a:lstStyle>
            <a:lvl1pPr>
              <a:defRPr/>
            </a:lvl1pPr>
          </a:lstStyle>
          <a:p>
            <a:fld id="{0683D819-7ED0-475D-B319-D6A8582A721D}" type="slidenum">
              <a:rPr lang="nb-NO"/>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4"/>
          <p:cNvSpPr>
            <a:spLocks noGrp="1" noChangeArrowheads="1"/>
          </p:cNvSpPr>
          <p:nvPr>
            <p:ph type="dt" sz="half" idx="10"/>
          </p:nvPr>
        </p:nvSpPr>
        <p:spPr>
          <a:ln/>
        </p:spPr>
        <p:txBody>
          <a:bodyPr/>
          <a:lstStyle>
            <a:lvl1pPr>
              <a:defRPr/>
            </a:lvl1pPr>
          </a:lstStyle>
          <a:p>
            <a:endParaRPr lang="nb-NO"/>
          </a:p>
        </p:txBody>
      </p:sp>
      <p:sp>
        <p:nvSpPr>
          <p:cNvPr id="4" name="Rectangle 5"/>
          <p:cNvSpPr>
            <a:spLocks noGrp="1" noChangeArrowheads="1"/>
          </p:cNvSpPr>
          <p:nvPr>
            <p:ph type="ftr" sz="quarter" idx="11"/>
          </p:nvPr>
        </p:nvSpPr>
        <p:spPr>
          <a:ln/>
        </p:spPr>
        <p:txBody>
          <a:bodyPr/>
          <a:lstStyle>
            <a:lvl1pPr>
              <a:defRPr/>
            </a:lvl1pPr>
          </a:lstStyle>
          <a:p>
            <a:endParaRPr lang="nb-NO"/>
          </a:p>
        </p:txBody>
      </p:sp>
      <p:sp>
        <p:nvSpPr>
          <p:cNvPr id="5" name="Rectangle 6"/>
          <p:cNvSpPr>
            <a:spLocks noGrp="1" noChangeArrowheads="1"/>
          </p:cNvSpPr>
          <p:nvPr>
            <p:ph type="sldNum" sz="quarter" idx="12"/>
          </p:nvPr>
        </p:nvSpPr>
        <p:spPr>
          <a:ln/>
        </p:spPr>
        <p:txBody>
          <a:bodyPr/>
          <a:lstStyle>
            <a:lvl1pPr>
              <a:defRPr/>
            </a:lvl1pPr>
          </a:lstStyle>
          <a:p>
            <a:fld id="{4ADC7695-70D2-4F4F-901D-E52B18887095}" type="slidenum">
              <a:rPr lang="nb-NO"/>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nb-NO"/>
          </a:p>
        </p:txBody>
      </p:sp>
      <p:sp>
        <p:nvSpPr>
          <p:cNvPr id="3" name="Rectangle 5"/>
          <p:cNvSpPr>
            <a:spLocks noGrp="1" noChangeArrowheads="1"/>
          </p:cNvSpPr>
          <p:nvPr>
            <p:ph type="ftr" sz="quarter" idx="11"/>
          </p:nvPr>
        </p:nvSpPr>
        <p:spPr>
          <a:ln/>
        </p:spPr>
        <p:txBody>
          <a:bodyPr/>
          <a:lstStyle>
            <a:lvl1pPr>
              <a:defRPr/>
            </a:lvl1pPr>
          </a:lstStyle>
          <a:p>
            <a:endParaRPr lang="nb-NO"/>
          </a:p>
        </p:txBody>
      </p:sp>
      <p:sp>
        <p:nvSpPr>
          <p:cNvPr id="4" name="Rectangle 6"/>
          <p:cNvSpPr>
            <a:spLocks noGrp="1" noChangeArrowheads="1"/>
          </p:cNvSpPr>
          <p:nvPr>
            <p:ph type="sldNum" sz="quarter" idx="12"/>
          </p:nvPr>
        </p:nvSpPr>
        <p:spPr>
          <a:ln/>
        </p:spPr>
        <p:txBody>
          <a:bodyPr/>
          <a:lstStyle>
            <a:lvl1pPr>
              <a:defRPr/>
            </a:lvl1pPr>
          </a:lstStyle>
          <a:p>
            <a:fld id="{2612C161-2349-4C16-AE8A-B5A1A7E07301}" type="slidenum">
              <a:rPr lang="nb-NO"/>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endParaRPr lang="nb-NO"/>
          </a:p>
        </p:txBody>
      </p:sp>
      <p:sp>
        <p:nvSpPr>
          <p:cNvPr id="6" name="Rectangle 5"/>
          <p:cNvSpPr>
            <a:spLocks noGrp="1" noChangeArrowheads="1"/>
          </p:cNvSpPr>
          <p:nvPr>
            <p:ph type="ftr" sz="quarter" idx="11"/>
          </p:nvPr>
        </p:nvSpPr>
        <p:spPr>
          <a:ln/>
        </p:spPr>
        <p:txBody>
          <a:bodyPr/>
          <a:lstStyle>
            <a:lvl1pPr>
              <a:defRPr/>
            </a:lvl1pPr>
          </a:lstStyle>
          <a:p>
            <a:endParaRPr lang="nb-NO"/>
          </a:p>
        </p:txBody>
      </p:sp>
      <p:sp>
        <p:nvSpPr>
          <p:cNvPr id="7" name="Rectangle 6"/>
          <p:cNvSpPr>
            <a:spLocks noGrp="1" noChangeArrowheads="1"/>
          </p:cNvSpPr>
          <p:nvPr>
            <p:ph type="sldNum" sz="quarter" idx="12"/>
          </p:nvPr>
        </p:nvSpPr>
        <p:spPr>
          <a:ln/>
        </p:spPr>
        <p:txBody>
          <a:bodyPr/>
          <a:lstStyle>
            <a:lvl1pPr>
              <a:defRPr/>
            </a:lvl1pPr>
          </a:lstStyle>
          <a:p>
            <a:fld id="{60456A68-9025-43E4-A25D-A82FF309EBEE}" type="slidenum">
              <a:rPr lang="nb-NO"/>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endParaRPr lang="nb-NO"/>
          </a:p>
        </p:txBody>
      </p:sp>
      <p:sp>
        <p:nvSpPr>
          <p:cNvPr id="6" name="Rectangle 5"/>
          <p:cNvSpPr>
            <a:spLocks noGrp="1" noChangeArrowheads="1"/>
          </p:cNvSpPr>
          <p:nvPr>
            <p:ph type="ftr" sz="quarter" idx="11"/>
          </p:nvPr>
        </p:nvSpPr>
        <p:spPr>
          <a:ln/>
        </p:spPr>
        <p:txBody>
          <a:bodyPr/>
          <a:lstStyle>
            <a:lvl1pPr>
              <a:defRPr/>
            </a:lvl1pPr>
          </a:lstStyle>
          <a:p>
            <a:endParaRPr lang="nb-NO"/>
          </a:p>
        </p:txBody>
      </p:sp>
      <p:sp>
        <p:nvSpPr>
          <p:cNvPr id="7" name="Rectangle 6"/>
          <p:cNvSpPr>
            <a:spLocks noGrp="1" noChangeArrowheads="1"/>
          </p:cNvSpPr>
          <p:nvPr>
            <p:ph type="sldNum" sz="quarter" idx="12"/>
          </p:nvPr>
        </p:nvSpPr>
        <p:spPr>
          <a:ln/>
        </p:spPr>
        <p:txBody>
          <a:bodyPr/>
          <a:lstStyle>
            <a:lvl1pPr>
              <a:defRPr/>
            </a:lvl1pPr>
          </a:lstStyle>
          <a:p>
            <a:fld id="{138F04AD-1105-485F-B250-9F00599C8772}" type="slidenum">
              <a:rPr lang="nb-NO"/>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5438" y="53975"/>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nb-NO"/>
              <a:t>Klikk for å redigere tittelstil i malen</a:t>
            </a:r>
          </a:p>
        </p:txBody>
      </p:sp>
      <p:sp>
        <p:nvSpPr>
          <p:cNvPr id="1027" name="Rectangle 3"/>
          <p:cNvSpPr>
            <a:spLocks noGrp="1" noChangeArrowheads="1"/>
          </p:cNvSpPr>
          <p:nvPr>
            <p:ph type="body" idx="1"/>
          </p:nvPr>
        </p:nvSpPr>
        <p:spPr bwMode="auto">
          <a:xfrm>
            <a:off x="323850" y="1125538"/>
            <a:ext cx="8496300" cy="44640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nb-NO"/>
              <a:t>Legg inn tekst her</a:t>
            </a:r>
          </a:p>
          <a:p>
            <a:pPr lvl="1"/>
            <a:r>
              <a:rPr lang="nb-NO"/>
              <a:t>Andre nivå</a:t>
            </a:r>
          </a:p>
          <a:p>
            <a:pPr lvl="2"/>
            <a:r>
              <a:rPr lang="nb-NO"/>
              <a:t>Tredje nivå</a:t>
            </a:r>
          </a:p>
          <a:p>
            <a:pPr lvl="3"/>
            <a:endParaRPr lang="nb-NO"/>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endParaRPr lang="nb-NO"/>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Times New Roman" pitchFamily="18" charset="0"/>
              </a:defRPr>
            </a:lvl1pPr>
          </a:lstStyle>
          <a:p>
            <a:endParaRPr lang="nb-NO"/>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Times New Roman" pitchFamily="18" charset="0"/>
              </a:defRPr>
            </a:lvl1pPr>
          </a:lstStyle>
          <a:p>
            <a:fld id="{B37F1CD7-68B1-486F-B1A9-6867637E5700}" type="slidenum">
              <a:rPr lang="nb-NO"/>
              <a:pPr/>
              <a:t>‹#›</a:t>
            </a:fld>
            <a:endParaRPr lang="nb-NO"/>
          </a:p>
        </p:txBody>
      </p:sp>
      <p:pic>
        <p:nvPicPr>
          <p:cNvPr id="9" name="Picture 13" descr="Bakgrunnusponsor"/>
          <p:cNvPicPr>
            <a:picLocks noChangeAspect="1" noChangeArrowheads="1"/>
          </p:cNvPicPr>
          <p:nvPr userDrawn="1"/>
        </p:nvPicPr>
        <p:blipFill rotWithShape="1">
          <a:blip r:embed="rId17" cstate="print"/>
          <a:srcRect t="28876" b="40224"/>
          <a:stretch/>
        </p:blipFill>
        <p:spPr bwMode="auto">
          <a:xfrm>
            <a:off x="-10120" y="5688632"/>
            <a:ext cx="9180512" cy="1196752"/>
          </a:xfrm>
          <a:prstGeom prst="rect">
            <a:avLst/>
          </a:prstGeom>
          <a:noFill/>
          <a:ln w="9525">
            <a:noFill/>
            <a:miter lim="800000"/>
            <a:headEnd/>
            <a:tailEnd/>
          </a:ln>
        </p:spPr>
      </p:pic>
      <p:pic>
        <p:nvPicPr>
          <p:cNvPr id="3" name="Bilde 2" descr="NHF-logo_RegionSorVest_Negativ.eps"/>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876256" y="5851281"/>
            <a:ext cx="2160240" cy="818079"/>
          </a:xfrm>
          <a:prstGeom prst="rect">
            <a:avLst/>
          </a:prstGeom>
        </p:spPr>
      </p:pic>
    </p:spTree>
  </p:cSld>
  <p:clrMap bg1="lt1" tx1="dk1" bg2="lt2" tx2="dk2" accent1="accent1" accent2="accent2" accent3="accent3" accent4="accent4" accent5="accent5" accent6="accent6" hlink="hlink" folHlink="folHlink"/>
  <p:sldLayoutIdLst>
    <p:sldLayoutId id="2147483678"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80" r:id="rId14"/>
    <p:sldLayoutId id="2147483681" r:id="rId15"/>
  </p:sldLayoutIdLst>
  <p:txStyles>
    <p:titleStyle>
      <a:lvl1pPr algn="l" defTabSz="762000" rtl="0" eaLnBrk="0" fontAlgn="base" hangingPunct="0">
        <a:spcBef>
          <a:spcPct val="0"/>
        </a:spcBef>
        <a:spcAft>
          <a:spcPct val="0"/>
        </a:spcAft>
        <a:defRPr sz="3200" b="1">
          <a:solidFill>
            <a:schemeClr val="bg1"/>
          </a:solidFill>
          <a:latin typeface="+mj-lt"/>
          <a:ea typeface="+mj-ea"/>
          <a:cs typeface="+mj-cs"/>
        </a:defRPr>
      </a:lvl1pPr>
      <a:lvl2pPr algn="l" defTabSz="762000" rtl="0" eaLnBrk="0" fontAlgn="base" hangingPunct="0">
        <a:spcBef>
          <a:spcPct val="0"/>
        </a:spcBef>
        <a:spcAft>
          <a:spcPct val="0"/>
        </a:spcAft>
        <a:defRPr sz="3200" b="1">
          <a:solidFill>
            <a:schemeClr val="bg1"/>
          </a:solidFill>
          <a:latin typeface="Verdana" pitchFamily="34" charset="0"/>
        </a:defRPr>
      </a:lvl2pPr>
      <a:lvl3pPr algn="l" defTabSz="762000" rtl="0" eaLnBrk="0" fontAlgn="base" hangingPunct="0">
        <a:spcBef>
          <a:spcPct val="0"/>
        </a:spcBef>
        <a:spcAft>
          <a:spcPct val="0"/>
        </a:spcAft>
        <a:defRPr sz="3200" b="1">
          <a:solidFill>
            <a:schemeClr val="bg1"/>
          </a:solidFill>
          <a:latin typeface="Verdana" pitchFamily="34" charset="0"/>
        </a:defRPr>
      </a:lvl3pPr>
      <a:lvl4pPr algn="l" defTabSz="762000" rtl="0" eaLnBrk="0" fontAlgn="base" hangingPunct="0">
        <a:spcBef>
          <a:spcPct val="0"/>
        </a:spcBef>
        <a:spcAft>
          <a:spcPct val="0"/>
        </a:spcAft>
        <a:defRPr sz="3200" b="1">
          <a:solidFill>
            <a:schemeClr val="bg1"/>
          </a:solidFill>
          <a:latin typeface="Verdana" pitchFamily="34" charset="0"/>
        </a:defRPr>
      </a:lvl4pPr>
      <a:lvl5pPr algn="l" defTabSz="762000" rtl="0" eaLnBrk="0" fontAlgn="base" hangingPunct="0">
        <a:spcBef>
          <a:spcPct val="0"/>
        </a:spcBef>
        <a:spcAft>
          <a:spcPct val="0"/>
        </a:spcAft>
        <a:defRPr sz="3200" b="1">
          <a:solidFill>
            <a:schemeClr val="bg1"/>
          </a:solidFill>
          <a:latin typeface="Verdana" pitchFamily="34" charset="0"/>
        </a:defRPr>
      </a:lvl5pPr>
      <a:lvl6pPr marL="457200" algn="l" defTabSz="762000" rtl="0" eaLnBrk="0" fontAlgn="base" hangingPunct="0">
        <a:spcBef>
          <a:spcPct val="0"/>
        </a:spcBef>
        <a:spcAft>
          <a:spcPct val="0"/>
        </a:spcAft>
        <a:defRPr sz="3200" b="1">
          <a:solidFill>
            <a:schemeClr val="bg1"/>
          </a:solidFill>
          <a:latin typeface="Verdana" pitchFamily="34" charset="0"/>
        </a:defRPr>
      </a:lvl6pPr>
      <a:lvl7pPr marL="914400" algn="l" defTabSz="762000" rtl="0" eaLnBrk="0" fontAlgn="base" hangingPunct="0">
        <a:spcBef>
          <a:spcPct val="0"/>
        </a:spcBef>
        <a:spcAft>
          <a:spcPct val="0"/>
        </a:spcAft>
        <a:defRPr sz="3200" b="1">
          <a:solidFill>
            <a:schemeClr val="bg1"/>
          </a:solidFill>
          <a:latin typeface="Verdana" pitchFamily="34" charset="0"/>
        </a:defRPr>
      </a:lvl7pPr>
      <a:lvl8pPr marL="1371600" algn="l" defTabSz="762000" rtl="0" eaLnBrk="0" fontAlgn="base" hangingPunct="0">
        <a:spcBef>
          <a:spcPct val="0"/>
        </a:spcBef>
        <a:spcAft>
          <a:spcPct val="0"/>
        </a:spcAft>
        <a:defRPr sz="3200" b="1">
          <a:solidFill>
            <a:schemeClr val="bg1"/>
          </a:solidFill>
          <a:latin typeface="Verdana" pitchFamily="34" charset="0"/>
        </a:defRPr>
      </a:lvl8pPr>
      <a:lvl9pPr marL="1828800" algn="l" defTabSz="762000" rtl="0" eaLnBrk="0" fontAlgn="base" hangingPunct="0">
        <a:spcBef>
          <a:spcPct val="0"/>
        </a:spcBef>
        <a:spcAft>
          <a:spcPct val="0"/>
        </a:spcAft>
        <a:defRPr sz="3200" b="1">
          <a:solidFill>
            <a:schemeClr val="bg1"/>
          </a:solidFill>
          <a:latin typeface="Verdana" pitchFamily="34" charset="0"/>
        </a:defRPr>
      </a:lvl9pPr>
    </p:titleStyle>
    <p:bodyStyle>
      <a:lvl1pPr marL="342900" indent="-342900" algn="l" defTabSz="762000"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1600">
          <a:solidFill>
            <a:schemeClr val="tx1"/>
          </a:solidFill>
          <a:latin typeface="+mn-lt"/>
        </a:defRPr>
      </a:lvl2pPr>
      <a:lvl3pPr marL="1143000" indent="-228600" algn="l" defTabSz="762000" rtl="0" eaLnBrk="0" fontAlgn="base" hangingPunct="0">
        <a:spcBef>
          <a:spcPct val="20000"/>
        </a:spcBef>
        <a:spcAft>
          <a:spcPct val="0"/>
        </a:spcAft>
        <a:buChar char="•"/>
        <a:defRPr sz="1400">
          <a:solidFill>
            <a:schemeClr val="tx1"/>
          </a:solidFill>
          <a:latin typeface="+mn-lt"/>
        </a:defRPr>
      </a:lvl3pPr>
      <a:lvl4pPr marL="1600200" indent="-228600" algn="l" defTabSz="762000" rtl="0" eaLnBrk="0" fontAlgn="base" hangingPunct="0">
        <a:spcBef>
          <a:spcPct val="20000"/>
        </a:spcBef>
        <a:spcAft>
          <a:spcPct val="0"/>
        </a:spcAft>
        <a:defRPr sz="1400">
          <a:solidFill>
            <a:schemeClr val="tx1"/>
          </a:solidFill>
          <a:latin typeface="+mn-lt"/>
        </a:defRPr>
      </a:lvl4pPr>
      <a:lvl5pPr marL="2057400" indent="-228600" algn="l" defTabSz="762000" rtl="0" eaLnBrk="0" fontAlgn="base" hangingPunct="0">
        <a:spcBef>
          <a:spcPct val="20000"/>
        </a:spcBef>
        <a:spcAft>
          <a:spcPct val="0"/>
        </a:spcAft>
        <a:buChar char="•"/>
        <a:defRPr sz="1400">
          <a:solidFill>
            <a:schemeClr val="tx1"/>
          </a:solidFill>
          <a:latin typeface="+mn-lt"/>
        </a:defRPr>
      </a:lvl5pPr>
      <a:lvl6pPr marL="2514600" indent="-228600" algn="l" defTabSz="762000" rtl="0" eaLnBrk="0" fontAlgn="base" hangingPunct="0">
        <a:spcBef>
          <a:spcPct val="20000"/>
        </a:spcBef>
        <a:spcAft>
          <a:spcPct val="0"/>
        </a:spcAft>
        <a:buChar char="•"/>
        <a:defRPr sz="1400">
          <a:solidFill>
            <a:schemeClr val="tx1"/>
          </a:solidFill>
          <a:latin typeface="+mn-lt"/>
        </a:defRPr>
      </a:lvl6pPr>
      <a:lvl7pPr marL="2971800" indent="-228600" algn="l" defTabSz="762000" rtl="0" eaLnBrk="0" fontAlgn="base" hangingPunct="0">
        <a:spcBef>
          <a:spcPct val="20000"/>
        </a:spcBef>
        <a:spcAft>
          <a:spcPct val="0"/>
        </a:spcAft>
        <a:buChar char="•"/>
        <a:defRPr sz="1400">
          <a:solidFill>
            <a:schemeClr val="tx1"/>
          </a:solidFill>
          <a:latin typeface="+mn-lt"/>
        </a:defRPr>
      </a:lvl7pPr>
      <a:lvl8pPr marL="3429000" indent="-228600" algn="l" defTabSz="762000" rtl="0" eaLnBrk="0" fontAlgn="base" hangingPunct="0">
        <a:spcBef>
          <a:spcPct val="20000"/>
        </a:spcBef>
        <a:spcAft>
          <a:spcPct val="0"/>
        </a:spcAft>
        <a:buChar char="•"/>
        <a:defRPr sz="1400">
          <a:solidFill>
            <a:schemeClr val="tx1"/>
          </a:solidFill>
          <a:latin typeface="+mn-lt"/>
        </a:defRPr>
      </a:lvl8pPr>
      <a:lvl9pPr marL="3886200" indent="-228600" algn="l" defTabSz="762000" rtl="0" eaLnBrk="0" fontAlgn="base" hangingPunct="0">
        <a:spcBef>
          <a:spcPct val="20000"/>
        </a:spcBef>
        <a:spcAft>
          <a:spcPct val="0"/>
        </a:spcAft>
        <a:buChar char="•"/>
        <a:defRPr sz="14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png"/><Relationship Id="rId1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handball.no/regioner/nhf-sentralt/utvikling/ht/"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hyperlink" Target="https://www.handball.no/globalassets/region-sorvest/kurs-og-utdanning/kurskatalog/kurshefte_rsv_2019-20_final.pdf"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minidrett.nif.no/"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handball.no/regioner/region-sorvest/utvikling/trenerutvikling/regionens-utdanningstilbu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handball.no/"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ssholder for tekst 2">
            <a:extLst>
              <a:ext uri="{FF2B5EF4-FFF2-40B4-BE49-F238E27FC236}">
                <a16:creationId xmlns:a16="http://schemas.microsoft.com/office/drawing/2014/main" id="{1B7C54AF-F814-FE4B-8F53-E8D8CC5F9B3D}"/>
              </a:ext>
            </a:extLst>
          </p:cNvPr>
          <p:cNvSpPr txBox="1">
            <a:spLocks/>
          </p:cNvSpPr>
          <p:nvPr/>
        </p:nvSpPr>
        <p:spPr bwMode="auto">
          <a:xfrm>
            <a:off x="755650" y="1341438"/>
            <a:ext cx="403225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defTabSz="762000">
              <a:spcBef>
                <a:spcPct val="20000"/>
              </a:spcBef>
              <a:buChar char="•"/>
              <a:defRPr sz="2000">
                <a:solidFill>
                  <a:schemeClr val="tx1"/>
                </a:solidFill>
                <a:latin typeface="Verdana" panose="020B0604030504040204" pitchFamily="34" charset="0"/>
                <a:ea typeface="ＭＳ Ｐゴシック" panose="020B0600070205080204" pitchFamily="34" charset="-128"/>
              </a:defRPr>
            </a:lvl1pPr>
            <a:lvl2pPr marL="742950" indent="-285750" defTabSz="76200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defTabSz="762000">
              <a:spcBef>
                <a:spcPct val="20000"/>
              </a:spcBef>
              <a:buChar char="•"/>
              <a:defRPr sz="1400">
                <a:solidFill>
                  <a:schemeClr val="tx1"/>
                </a:solidFill>
                <a:latin typeface="Verdana" panose="020B0604030504040204" pitchFamily="34" charset="0"/>
                <a:ea typeface="ＭＳ Ｐゴシック" panose="020B0600070205080204" pitchFamily="34" charset="-128"/>
              </a:defRPr>
            </a:lvl3pPr>
            <a:lvl4pPr marL="1600200" indent="-228600" defTabSz="762000">
              <a:spcBef>
                <a:spcPct val="20000"/>
              </a:spcBef>
              <a:defRPr sz="1400">
                <a:solidFill>
                  <a:schemeClr val="tx1"/>
                </a:solidFill>
                <a:latin typeface="Verdana" panose="020B0604030504040204" pitchFamily="34" charset="0"/>
                <a:ea typeface="ＭＳ Ｐゴシック" panose="020B0600070205080204" pitchFamily="34" charset="-128"/>
              </a:defRPr>
            </a:lvl4pPr>
            <a:lvl5pPr marL="2057400" indent="-228600" defTabSz="7620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defTabSz="7620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defTabSz="7620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defTabSz="7620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defTabSz="7620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buFontTx/>
              <a:buNone/>
            </a:pPr>
            <a:endParaRPr lang="nb-NO" altLang="nb-NO" sz="1400"/>
          </a:p>
        </p:txBody>
      </p:sp>
      <p:pic>
        <p:nvPicPr>
          <p:cNvPr id="17412" name="Bilde 5">
            <a:extLst>
              <a:ext uri="{FF2B5EF4-FFF2-40B4-BE49-F238E27FC236}">
                <a16:creationId xmlns:a16="http://schemas.microsoft.com/office/drawing/2014/main" id="{E157F2AB-B390-934A-A560-06EC10D32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6184900"/>
            <a:ext cx="7651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Bilde 8">
            <a:extLst>
              <a:ext uri="{FF2B5EF4-FFF2-40B4-BE49-F238E27FC236}">
                <a16:creationId xmlns:a16="http://schemas.microsoft.com/office/drawing/2014/main" id="{F59574ED-69EF-6340-A9C7-E4E6B3340A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050" y="6030913"/>
            <a:ext cx="644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Bilde 11">
            <a:extLst>
              <a:ext uri="{FF2B5EF4-FFF2-40B4-BE49-F238E27FC236}">
                <a16:creationId xmlns:a16="http://schemas.microsoft.com/office/drawing/2014/main" id="{E66B75D6-88F5-C949-A853-2E0813EB2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175" y="6169025"/>
            <a:ext cx="75088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Bilde 13">
            <a:extLst>
              <a:ext uri="{FF2B5EF4-FFF2-40B4-BE49-F238E27FC236}">
                <a16:creationId xmlns:a16="http://schemas.microsoft.com/office/drawing/2014/main" id="{CEBB3ADE-D7BF-E94B-A013-A5C7EBE670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663" y="6169025"/>
            <a:ext cx="64928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Bilde 17">
            <a:extLst>
              <a:ext uri="{FF2B5EF4-FFF2-40B4-BE49-F238E27FC236}">
                <a16:creationId xmlns:a16="http://schemas.microsoft.com/office/drawing/2014/main" id="{1B33DA73-F497-0247-AA3B-578C6409D5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6127750"/>
            <a:ext cx="6826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Bilde 19">
            <a:extLst>
              <a:ext uri="{FF2B5EF4-FFF2-40B4-BE49-F238E27FC236}">
                <a16:creationId xmlns:a16="http://schemas.microsoft.com/office/drawing/2014/main" id="{6AD34A62-E95A-6C44-B588-870F0D790E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0338" y="5991225"/>
            <a:ext cx="771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Bilde 17">
            <a:extLst>
              <a:ext uri="{FF2B5EF4-FFF2-40B4-BE49-F238E27FC236}">
                <a16:creationId xmlns:a16="http://schemas.microsoft.com/office/drawing/2014/main" id="{5E6D8BA0-42B1-3640-A0D0-0FC8A0C8B7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2788" y="609917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Bilde 18">
            <a:extLst>
              <a:ext uri="{FF2B5EF4-FFF2-40B4-BE49-F238E27FC236}">
                <a16:creationId xmlns:a16="http://schemas.microsoft.com/office/drawing/2014/main" id="{050BDEDC-472E-8045-99BB-6CB7025AD6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9850" y="6142038"/>
            <a:ext cx="54451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Bilde 15">
            <a:extLst>
              <a:ext uri="{FF2B5EF4-FFF2-40B4-BE49-F238E27FC236}">
                <a16:creationId xmlns:a16="http://schemas.microsoft.com/office/drawing/2014/main" id="{06F4994D-EBA2-7B48-B0FD-61F3F869A2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9600" y="5911850"/>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tel 1">
            <a:extLst>
              <a:ext uri="{FF2B5EF4-FFF2-40B4-BE49-F238E27FC236}">
                <a16:creationId xmlns:a16="http://schemas.microsoft.com/office/drawing/2014/main" id="{A64599AC-A45C-B847-90F0-9CED5AAC054B}"/>
              </a:ext>
            </a:extLst>
          </p:cNvPr>
          <p:cNvSpPr>
            <a:spLocks noGrp="1"/>
          </p:cNvSpPr>
          <p:nvPr>
            <p:ph type="title"/>
          </p:nvPr>
        </p:nvSpPr>
        <p:spPr>
          <a:xfrm>
            <a:off x="315913" y="0"/>
            <a:ext cx="7772400" cy="1143000"/>
          </a:xfrm>
        </p:spPr>
        <p:txBody>
          <a:bodyPr/>
          <a:lstStyle/>
          <a:p>
            <a:pPr algn="ctr"/>
            <a:br>
              <a:rPr lang="nb-NO" sz="2800" dirty="0">
                <a:solidFill>
                  <a:srgbClr val="CB0044"/>
                </a:solidFill>
              </a:rPr>
            </a:br>
            <a:br>
              <a:rPr lang="nb-NO" sz="2800" dirty="0">
                <a:solidFill>
                  <a:srgbClr val="CB0044"/>
                </a:solidFill>
              </a:rPr>
            </a:br>
            <a:br>
              <a:rPr lang="nb-NO" sz="2800" dirty="0">
                <a:solidFill>
                  <a:srgbClr val="CB0044"/>
                </a:solidFill>
              </a:rPr>
            </a:br>
            <a:br>
              <a:rPr lang="nb-NO" sz="2800" dirty="0">
                <a:solidFill>
                  <a:srgbClr val="CB0044"/>
                </a:solidFill>
              </a:rPr>
            </a:br>
            <a:br>
              <a:rPr lang="nb-NO" sz="2800" dirty="0">
                <a:solidFill>
                  <a:srgbClr val="CB0044"/>
                </a:solidFill>
              </a:rPr>
            </a:br>
            <a:br>
              <a:rPr lang="nb-NO" sz="2800" dirty="0">
                <a:solidFill>
                  <a:srgbClr val="CB0044"/>
                </a:solidFill>
              </a:rPr>
            </a:br>
            <a:br>
              <a:rPr lang="nb-NO" sz="2800" dirty="0">
                <a:solidFill>
                  <a:srgbClr val="CB0044"/>
                </a:solidFill>
              </a:rPr>
            </a:br>
            <a:br>
              <a:rPr lang="nb-NO" sz="2800" dirty="0">
                <a:solidFill>
                  <a:srgbClr val="CB0044"/>
                </a:solidFill>
              </a:rPr>
            </a:br>
            <a:br>
              <a:rPr lang="nb-NO" sz="2800" dirty="0">
                <a:solidFill>
                  <a:srgbClr val="CB0044"/>
                </a:solidFill>
              </a:rPr>
            </a:br>
            <a:r>
              <a:rPr lang="nb-NO" sz="2800" dirty="0">
                <a:solidFill>
                  <a:srgbClr val="CB0044"/>
                </a:solidFill>
              </a:rPr>
              <a:t>   SESONGEN 2019-2020</a:t>
            </a:r>
            <a:br>
              <a:rPr lang="nb-NO" sz="2800" dirty="0">
                <a:solidFill>
                  <a:srgbClr val="CB0044"/>
                </a:solidFill>
              </a:rPr>
            </a:br>
            <a:r>
              <a:rPr lang="nb-NO" sz="2800" dirty="0">
                <a:solidFill>
                  <a:srgbClr val="CB0044"/>
                </a:solidFill>
              </a:rPr>
              <a:t>  Velkommen!</a:t>
            </a:r>
            <a:br>
              <a:rPr lang="nb-NO" sz="2800" dirty="0">
                <a:solidFill>
                  <a:srgbClr val="CB0044"/>
                </a:solidFill>
              </a:rPr>
            </a:br>
            <a:br>
              <a:rPr lang="nb-NO" sz="2800" dirty="0">
                <a:solidFill>
                  <a:srgbClr val="CB0044"/>
                </a:solidFill>
              </a:rPr>
            </a:br>
            <a:br>
              <a:rPr lang="nb-NO" dirty="0">
                <a:solidFill>
                  <a:srgbClr val="CB0044"/>
                </a:solidFill>
              </a:rPr>
            </a:br>
            <a:endParaRPr lang="nb-NO" dirty="0"/>
          </a:p>
        </p:txBody>
      </p:sp>
      <p:pic>
        <p:nvPicPr>
          <p:cNvPr id="15" name="Bilde 14">
            <a:extLst>
              <a:ext uri="{FF2B5EF4-FFF2-40B4-BE49-F238E27FC236}">
                <a16:creationId xmlns:a16="http://schemas.microsoft.com/office/drawing/2014/main" id="{F9BF23D1-F38B-E74C-8955-3C285DAD593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897752" y="2799690"/>
            <a:ext cx="2745811" cy="1842126"/>
          </a:xfrm>
          <a:prstGeom prst="rect">
            <a:avLst/>
          </a:prstGeom>
        </p:spPr>
      </p:pic>
      <p:sp>
        <p:nvSpPr>
          <p:cNvPr id="16" name="Ellipse 15">
            <a:extLst>
              <a:ext uri="{FF2B5EF4-FFF2-40B4-BE49-F238E27FC236}">
                <a16:creationId xmlns:a16="http://schemas.microsoft.com/office/drawing/2014/main" id="{022C8074-AF78-5F43-8F8F-32AF9837E31A}"/>
              </a:ext>
            </a:extLst>
          </p:cNvPr>
          <p:cNvSpPr/>
          <p:nvPr/>
        </p:nvSpPr>
        <p:spPr bwMode="auto">
          <a:xfrm>
            <a:off x="6061348" y="1853085"/>
            <a:ext cx="2414066" cy="2194920"/>
          </a:xfrm>
          <a:prstGeom prst="ellipse">
            <a:avLst/>
          </a:prstGeom>
          <a:blipFill>
            <a:blip r:embed="rId13" cstate="screen">
              <a:extLst>
                <a:ext uri="{28A0092B-C50C-407E-A947-70E740481C1C}">
                  <a14:useLocalDpi xmlns:a14="http://schemas.microsoft.com/office/drawing/2010/main"/>
                </a:ext>
              </a:extLst>
            </a:blip>
            <a:stretch>
              <a:fillRect/>
            </a:stretch>
          </a:bli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tx1"/>
              </a:solidFill>
              <a:effectLst/>
              <a:latin typeface="Verdana" pitchFamily="34" charset="0"/>
            </a:endParaRPr>
          </a:p>
        </p:txBody>
      </p:sp>
      <p:sp>
        <p:nvSpPr>
          <p:cNvPr id="17" name="Ellipse 16">
            <a:extLst>
              <a:ext uri="{FF2B5EF4-FFF2-40B4-BE49-F238E27FC236}">
                <a16:creationId xmlns:a16="http://schemas.microsoft.com/office/drawing/2014/main" id="{43D9DC42-4BCF-9D4C-B324-7C51B391D2FC}"/>
              </a:ext>
            </a:extLst>
          </p:cNvPr>
          <p:cNvSpPr/>
          <p:nvPr/>
        </p:nvSpPr>
        <p:spPr bwMode="auto">
          <a:xfrm>
            <a:off x="297055" y="1853085"/>
            <a:ext cx="2474720" cy="2186660"/>
          </a:xfrm>
          <a:prstGeom prst="ellipse">
            <a:avLst/>
          </a:prstGeom>
          <a:blipFill>
            <a:blip r:embed="rId14" cstate="screen">
              <a:extLst>
                <a:ext uri="{28A0092B-C50C-407E-A947-70E740481C1C}">
                  <a14:useLocalDpi xmlns:a14="http://schemas.microsoft.com/office/drawing/2010/main"/>
                </a:ext>
              </a:extLst>
            </a:blip>
            <a:stretch>
              <a:fillRect/>
            </a:stretch>
          </a:bli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433324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rgbClr val="CB0044"/>
                </a:solidFill>
                <a:latin typeface="Verdana" charset="0"/>
              </a:rPr>
              <a:t>Kamprapport - Papir</a:t>
            </a:r>
            <a:endParaRPr lang="nb-NO" dirty="0"/>
          </a:p>
        </p:txBody>
      </p:sp>
      <p:sp>
        <p:nvSpPr>
          <p:cNvPr id="3" name="Plassholder for innhold 2"/>
          <p:cNvSpPr>
            <a:spLocks noGrp="1"/>
          </p:cNvSpPr>
          <p:nvPr>
            <p:ph idx="1"/>
          </p:nvPr>
        </p:nvSpPr>
        <p:spPr>
          <a:xfrm>
            <a:off x="325438" y="908720"/>
            <a:ext cx="8496300" cy="4464050"/>
          </a:xfrm>
        </p:spPr>
        <p:txBody>
          <a:bodyPr/>
          <a:lstStyle/>
          <a:p>
            <a:pPr marL="0" indent="0">
              <a:buNone/>
            </a:pPr>
            <a:r>
              <a:rPr lang="nb-NO" dirty="0">
                <a:latin typeface="Verdana" charset="0"/>
                <a:sym typeface="Wingdings" charset="0"/>
              </a:rPr>
              <a:t>Brukes i de seriene hvor det ikke føres elektronisk kamprapport</a:t>
            </a:r>
          </a:p>
          <a:p>
            <a:r>
              <a:rPr lang="nb-NO" dirty="0">
                <a:latin typeface="Verdana" charset="0"/>
                <a:sym typeface="Wingdings" charset="0"/>
              </a:rPr>
              <a:t>9-11 år: kun kampbekreftelse, lagleder signerer.</a:t>
            </a:r>
          </a:p>
          <a:p>
            <a:r>
              <a:rPr lang="nb-NO" dirty="0">
                <a:latin typeface="Verdana" charset="0"/>
                <a:sym typeface="Wingdings" charset="0"/>
              </a:rPr>
              <a:t>Rapporten mailes Regionen.</a:t>
            </a:r>
          </a:p>
          <a:p>
            <a:pPr>
              <a:buFontTx/>
              <a:buNone/>
            </a:pPr>
            <a:endParaRPr lang="nb-NO" b="1" dirty="0">
              <a:solidFill>
                <a:srgbClr val="CB0044"/>
              </a:solidFill>
              <a:latin typeface="Verdana" charset="0"/>
              <a:sym typeface="Wingdings" charset="0"/>
            </a:endParaRPr>
          </a:p>
          <a:p>
            <a:r>
              <a:rPr lang="nb-NO" dirty="0"/>
              <a:t>Registrere mål </a:t>
            </a:r>
          </a:p>
          <a:p>
            <a:pPr>
              <a:buFontTx/>
              <a:buChar char="-"/>
            </a:pPr>
            <a:endParaRPr lang="nb-NO" dirty="0"/>
          </a:p>
          <a:p>
            <a:pPr>
              <a:buFontTx/>
              <a:buChar char="-"/>
            </a:pPr>
            <a:r>
              <a:rPr lang="nb-NO" dirty="0"/>
              <a:t>Vi ønsker ikke at det brukes måltavle for 9 og 10 åringer på liten bane.</a:t>
            </a:r>
          </a:p>
          <a:p>
            <a:pPr marL="0" indent="0">
              <a:buNone/>
            </a:pPr>
            <a:endParaRPr lang="nb-NO" dirty="0"/>
          </a:p>
          <a:p>
            <a:pPr>
              <a:buFontTx/>
              <a:buChar char="-"/>
            </a:pPr>
            <a:r>
              <a:rPr lang="nb-NO" dirty="0"/>
              <a:t>For 11 årsklassen og 10 årsklassen på </a:t>
            </a:r>
            <a:r>
              <a:rPr lang="nb-NO" u="sng" dirty="0"/>
              <a:t>stor bane/kortbane </a:t>
            </a:r>
            <a:r>
              <a:rPr lang="nb-NO" dirty="0"/>
              <a:t>er det opp til arrangøren om en ønsker å registrere mål under kampene. </a:t>
            </a:r>
          </a:p>
        </p:txBody>
      </p:sp>
    </p:spTree>
    <p:extLst>
      <p:ext uri="{BB962C8B-B14F-4D97-AF65-F5344CB8AC3E}">
        <p14:creationId xmlns:p14="http://schemas.microsoft.com/office/powerpoint/2010/main" val="2540441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5438" y="53975"/>
            <a:ext cx="7772400" cy="1143000"/>
          </a:xfrm>
        </p:spPr>
        <p:txBody>
          <a:bodyPr/>
          <a:lstStyle/>
          <a:p>
            <a:r>
              <a:rPr lang="nb-NO" dirty="0">
                <a:solidFill>
                  <a:srgbClr val="CB0044"/>
                </a:solidFill>
              </a:rPr>
              <a:t>Barnehåndball 6-12 år</a:t>
            </a:r>
            <a:endParaRPr lang="nb-NO" dirty="0"/>
          </a:p>
        </p:txBody>
      </p:sp>
      <p:sp>
        <p:nvSpPr>
          <p:cNvPr id="10"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graphicFrame>
        <p:nvGraphicFramePr>
          <p:cNvPr id="4" name="Tabell 3"/>
          <p:cNvGraphicFramePr>
            <a:graphicFrameLocks noGrp="1"/>
          </p:cNvGraphicFramePr>
          <p:nvPr/>
        </p:nvGraphicFramePr>
        <p:xfrm>
          <a:off x="1682750" y="1897190"/>
          <a:ext cx="5778500" cy="2902204"/>
        </p:xfrm>
        <a:graphic>
          <a:graphicData uri="http://schemas.openxmlformats.org/drawingml/2006/table">
            <a:tbl>
              <a:tblPr firstRow="1" firstCol="1" bandRow="1">
                <a:tableStyleId>{5C22544A-7EE6-4342-B048-85BDC9FD1C3A}</a:tableStyleId>
              </a:tblPr>
              <a:tblGrid>
                <a:gridCol w="1158746">
                  <a:extLst>
                    <a:ext uri="{9D8B030D-6E8A-4147-A177-3AD203B41FA5}">
                      <a16:colId xmlns:a16="http://schemas.microsoft.com/office/drawing/2014/main" val="20000"/>
                    </a:ext>
                  </a:extLst>
                </a:gridCol>
                <a:gridCol w="657427">
                  <a:extLst>
                    <a:ext uri="{9D8B030D-6E8A-4147-A177-3AD203B41FA5}">
                      <a16:colId xmlns:a16="http://schemas.microsoft.com/office/drawing/2014/main" val="20001"/>
                    </a:ext>
                  </a:extLst>
                </a:gridCol>
                <a:gridCol w="674560">
                  <a:extLst>
                    <a:ext uri="{9D8B030D-6E8A-4147-A177-3AD203B41FA5}">
                      <a16:colId xmlns:a16="http://schemas.microsoft.com/office/drawing/2014/main" val="20002"/>
                    </a:ext>
                  </a:extLst>
                </a:gridCol>
                <a:gridCol w="675195">
                  <a:extLst>
                    <a:ext uri="{9D8B030D-6E8A-4147-A177-3AD203B41FA5}">
                      <a16:colId xmlns:a16="http://schemas.microsoft.com/office/drawing/2014/main" val="20003"/>
                    </a:ext>
                  </a:extLst>
                </a:gridCol>
                <a:gridCol w="569854">
                  <a:extLst>
                    <a:ext uri="{9D8B030D-6E8A-4147-A177-3AD203B41FA5}">
                      <a16:colId xmlns:a16="http://schemas.microsoft.com/office/drawing/2014/main" val="20004"/>
                    </a:ext>
                  </a:extLst>
                </a:gridCol>
                <a:gridCol w="605391">
                  <a:extLst>
                    <a:ext uri="{9D8B030D-6E8A-4147-A177-3AD203B41FA5}">
                      <a16:colId xmlns:a16="http://schemas.microsoft.com/office/drawing/2014/main" val="20005"/>
                    </a:ext>
                  </a:extLst>
                </a:gridCol>
                <a:gridCol w="723423">
                  <a:extLst>
                    <a:ext uri="{9D8B030D-6E8A-4147-A177-3AD203B41FA5}">
                      <a16:colId xmlns:a16="http://schemas.microsoft.com/office/drawing/2014/main" val="20006"/>
                    </a:ext>
                  </a:extLst>
                </a:gridCol>
                <a:gridCol w="713904">
                  <a:extLst>
                    <a:ext uri="{9D8B030D-6E8A-4147-A177-3AD203B41FA5}">
                      <a16:colId xmlns:a16="http://schemas.microsoft.com/office/drawing/2014/main" val="20007"/>
                    </a:ext>
                  </a:extLst>
                </a:gridCol>
              </a:tblGrid>
              <a:tr h="205105">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gridSpan="3">
                  <a:txBody>
                    <a:bodyPr/>
                    <a:lstStyle/>
                    <a:p>
                      <a:pPr algn="ctr">
                        <a:lnSpc>
                          <a:spcPct val="115000"/>
                        </a:lnSpc>
                        <a:spcAft>
                          <a:spcPts val="1000"/>
                        </a:spcAft>
                      </a:pPr>
                      <a:r>
                        <a:rPr lang="nb-NO" sz="800">
                          <a:effectLst/>
                        </a:rPr>
                        <a:t> </a:t>
                      </a:r>
                      <a:endParaRPr lang="nb-NO" sz="1200">
                        <a:effectLst/>
                      </a:endParaRPr>
                    </a:p>
                    <a:p>
                      <a:pPr algn="ctr">
                        <a:lnSpc>
                          <a:spcPct val="115000"/>
                        </a:lnSpc>
                        <a:spcAft>
                          <a:spcPts val="1000"/>
                        </a:spcAft>
                      </a:pPr>
                      <a:r>
                        <a:rPr lang="nb-NO" sz="800">
                          <a:effectLst/>
                        </a:rPr>
                        <a:t>Organisering: Minihåndball</a:t>
                      </a:r>
                      <a:endParaRPr lang="nb-NO" sz="1200">
                        <a:effectLst/>
                        <a:latin typeface="Palatino Linotype" charset="0"/>
                        <a:ea typeface="Calibri" charset="0"/>
                        <a:cs typeface="Times New Roman" charset="0"/>
                      </a:endParaRPr>
                    </a:p>
                  </a:txBody>
                  <a:tcPr marL="68580" marR="68580" marT="0" marB="0" anchor="ctr"/>
                </a:tc>
                <a:tc hMerge="1">
                  <a:txBody>
                    <a:bodyPr/>
                    <a:lstStyle/>
                    <a:p>
                      <a:endParaRPr lang="nb-NO"/>
                    </a:p>
                  </a:txBody>
                  <a:tcPr/>
                </a:tc>
                <a:tc hMerge="1">
                  <a:txBody>
                    <a:bodyPr/>
                    <a:lstStyle/>
                    <a:p>
                      <a:endParaRPr lang="nb-NO"/>
                    </a:p>
                  </a:txBody>
                  <a:tcPr/>
                </a:tc>
                <a:tc gridSpan="3">
                  <a:txBody>
                    <a:bodyPr/>
                    <a:lstStyle/>
                    <a:p>
                      <a:pPr algn="ctr">
                        <a:lnSpc>
                          <a:spcPct val="115000"/>
                        </a:lnSpc>
                        <a:spcAft>
                          <a:spcPts val="1000"/>
                        </a:spcAft>
                      </a:pPr>
                      <a:r>
                        <a:rPr lang="nb-NO" sz="800">
                          <a:effectLst/>
                        </a:rPr>
                        <a:t> </a:t>
                      </a:r>
                      <a:endParaRPr lang="nb-NO" sz="1200">
                        <a:effectLst/>
                      </a:endParaRPr>
                    </a:p>
                    <a:p>
                      <a:pPr algn="ctr">
                        <a:lnSpc>
                          <a:spcPct val="115000"/>
                        </a:lnSpc>
                        <a:spcAft>
                          <a:spcPts val="1000"/>
                        </a:spcAft>
                      </a:pPr>
                      <a:r>
                        <a:rPr lang="nb-NO" sz="800">
                          <a:effectLst/>
                        </a:rPr>
                        <a:t>Organisering: Aktivitetsserie</a:t>
                      </a:r>
                      <a:endParaRPr lang="nb-NO" sz="1200">
                        <a:effectLst/>
                        <a:latin typeface="Palatino Linotype" charset="0"/>
                        <a:ea typeface="Calibri" charset="0"/>
                        <a:cs typeface="Times New Roman" charset="0"/>
                      </a:endParaRPr>
                    </a:p>
                  </a:txBody>
                  <a:tcPr marL="68580" marR="68580" marT="0" marB="0" anchor="ctr"/>
                </a:tc>
                <a:tc hMerge="1">
                  <a:txBody>
                    <a:bodyPr/>
                    <a:lstStyle/>
                    <a:p>
                      <a:endParaRPr lang="nb-NO"/>
                    </a:p>
                  </a:txBody>
                  <a:tcPr/>
                </a:tc>
                <a:tc hMerge="1">
                  <a:txBody>
                    <a:bodyPr/>
                    <a:lstStyle/>
                    <a:p>
                      <a:endParaRPr lang="nb-NO"/>
                    </a:p>
                  </a:txBody>
                  <a:tcPr/>
                </a:tc>
                <a:tc>
                  <a:txBody>
                    <a:bodyPr/>
                    <a:lstStyle/>
                    <a:p>
                      <a:pPr>
                        <a:lnSpc>
                          <a:spcPct val="115000"/>
                        </a:lnSpc>
                        <a:spcAft>
                          <a:spcPts val="1000"/>
                        </a:spcAft>
                      </a:pPr>
                      <a:r>
                        <a:rPr lang="nb-NO" sz="800">
                          <a:effectLst/>
                        </a:rPr>
                        <a:t> </a:t>
                      </a:r>
                      <a:endParaRPr lang="nb-NO" sz="1200">
                        <a:effectLst/>
                      </a:endParaRPr>
                    </a:p>
                    <a:p>
                      <a:pPr>
                        <a:lnSpc>
                          <a:spcPct val="115000"/>
                        </a:lnSpc>
                        <a:spcAft>
                          <a:spcPts val="1000"/>
                        </a:spcAft>
                      </a:pPr>
                      <a:r>
                        <a:rPr lang="nb-NO" sz="800">
                          <a:effectLst/>
                        </a:rPr>
                        <a:t>Seriespill</a:t>
                      </a:r>
                      <a:endParaRPr lang="nb-NO" sz="1200">
                        <a:effectLst/>
                        <a:latin typeface="Palatino Linotype" charset="0"/>
                        <a:ea typeface="Calibri" charset="0"/>
                        <a:cs typeface="Times New Roman" charset="0"/>
                      </a:endParaRPr>
                    </a:p>
                  </a:txBody>
                  <a:tcPr marL="68580" marR="68580" marT="0" marB="0" anchor="ctr"/>
                </a:tc>
                <a:extLst>
                  <a:ext uri="{0D108BD9-81ED-4DB2-BD59-A6C34878D82A}">
                    <a16:rowId xmlns:a16="http://schemas.microsoft.com/office/drawing/2014/main" val="10000"/>
                  </a:ext>
                </a:extLst>
              </a:tr>
              <a:tr h="205105">
                <a:tc>
                  <a:txBody>
                    <a:bodyPr/>
                    <a:lstStyle/>
                    <a:p>
                      <a:pPr>
                        <a:lnSpc>
                          <a:spcPct val="115000"/>
                        </a:lnSpc>
                        <a:spcAft>
                          <a:spcPts val="1000"/>
                        </a:spcAft>
                      </a:pPr>
                      <a:r>
                        <a:rPr lang="nb-NO" sz="800">
                          <a:effectLst/>
                        </a:rPr>
                        <a:t>Spillform</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6 år</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7 år</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8 år</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9 år</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10 år</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11 år</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12 år</a:t>
                      </a:r>
                      <a:endParaRPr lang="nb-NO" sz="1200">
                        <a:effectLst/>
                        <a:latin typeface="Palatino Linotype" charset="0"/>
                        <a:ea typeface="Calibri" charset="0"/>
                        <a:cs typeface="Times New Roman" charset="0"/>
                      </a:endParaRPr>
                    </a:p>
                  </a:txBody>
                  <a:tcPr marL="68580" marR="68580" marT="0" marB="0" anchor="ctr"/>
                </a:tc>
                <a:extLst>
                  <a:ext uri="{0D108BD9-81ED-4DB2-BD59-A6C34878D82A}">
                    <a16:rowId xmlns:a16="http://schemas.microsoft.com/office/drawing/2014/main" val="10001"/>
                  </a:ext>
                </a:extLst>
              </a:tr>
              <a:tr h="559435">
                <a:tc>
                  <a:txBody>
                    <a:bodyPr/>
                    <a:lstStyle/>
                    <a:p>
                      <a:pPr>
                        <a:lnSpc>
                          <a:spcPct val="115000"/>
                        </a:lnSpc>
                        <a:spcAft>
                          <a:spcPts val="1000"/>
                        </a:spcAft>
                      </a:pPr>
                      <a:r>
                        <a:rPr lang="nb-NO" sz="800">
                          <a:effectLst/>
                        </a:rPr>
                        <a:t>7èr håndball</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11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11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Øvet og breddenivå</a:t>
                      </a:r>
                      <a:endParaRPr lang="nb-NO" sz="1200">
                        <a:effectLst/>
                        <a:latin typeface="Palatino Linotype" charset="0"/>
                        <a:ea typeface="Calibri" charset="0"/>
                        <a:cs typeface="Times New Roman" charset="0"/>
                      </a:endParaRPr>
                    </a:p>
                  </a:txBody>
                  <a:tcPr marL="68580" marR="68580" marT="0" marB="0" anchor="ctr"/>
                </a:tc>
                <a:extLst>
                  <a:ext uri="{0D108BD9-81ED-4DB2-BD59-A6C34878D82A}">
                    <a16:rowId xmlns:a16="http://schemas.microsoft.com/office/drawing/2014/main" val="10002"/>
                  </a:ext>
                </a:extLst>
              </a:tr>
              <a:tr h="551180">
                <a:tc>
                  <a:txBody>
                    <a:bodyPr/>
                    <a:lstStyle/>
                    <a:p>
                      <a:pPr>
                        <a:lnSpc>
                          <a:spcPct val="115000"/>
                        </a:lnSpc>
                        <a:spcAft>
                          <a:spcPts val="1000"/>
                        </a:spcAft>
                      </a:pPr>
                      <a:r>
                        <a:rPr lang="nb-NO" sz="800">
                          <a:effectLst/>
                        </a:rPr>
                        <a:t>6ér håndball</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11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11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Etter nyttår</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Øvet og bredde nivå</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extLst>
                  <a:ext uri="{0D108BD9-81ED-4DB2-BD59-A6C34878D82A}">
                    <a16:rowId xmlns:a16="http://schemas.microsoft.com/office/drawing/2014/main" val="10003"/>
                  </a:ext>
                </a:extLst>
              </a:tr>
              <a:tr h="496570">
                <a:tc>
                  <a:txBody>
                    <a:bodyPr/>
                    <a:lstStyle/>
                    <a:p>
                      <a:pPr>
                        <a:lnSpc>
                          <a:spcPct val="115000"/>
                        </a:lnSpc>
                        <a:spcAft>
                          <a:spcPts val="1000"/>
                        </a:spcAft>
                      </a:pPr>
                      <a:r>
                        <a:rPr lang="nb-NO" sz="800">
                          <a:effectLst/>
                        </a:rPr>
                        <a:t>5èr håndball</a:t>
                      </a:r>
                      <a:endParaRPr lang="nb-NO" sz="1200">
                        <a:effectLst/>
                      </a:endParaRPr>
                    </a:p>
                    <a:p>
                      <a:pPr>
                        <a:lnSpc>
                          <a:spcPct val="115000"/>
                        </a:lnSpc>
                        <a:spcAft>
                          <a:spcPts val="1000"/>
                        </a:spcAft>
                      </a:pPr>
                      <a:r>
                        <a:rPr lang="nb-NO" sz="800">
                          <a:effectLst/>
                        </a:rPr>
                        <a:t>Kortbanehåndball</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11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Etter nyttår</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extLst>
                  <a:ext uri="{0D108BD9-81ED-4DB2-BD59-A6C34878D82A}">
                    <a16:rowId xmlns:a16="http://schemas.microsoft.com/office/drawing/2014/main" val="10004"/>
                  </a:ext>
                </a:extLst>
              </a:tr>
              <a:tr h="585470">
                <a:tc>
                  <a:txBody>
                    <a:bodyPr/>
                    <a:lstStyle/>
                    <a:p>
                      <a:pPr>
                        <a:lnSpc>
                          <a:spcPct val="115000"/>
                        </a:lnSpc>
                        <a:spcAft>
                          <a:spcPts val="1000"/>
                        </a:spcAft>
                      </a:pPr>
                      <a:r>
                        <a:rPr lang="nb-NO" sz="800">
                          <a:effectLst/>
                        </a:rPr>
                        <a:t>4èr håndball</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Blandede lag</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Jente- og guttelag</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Jente- og guttelag</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Jente- og guttelag</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Jente- og guttelag Før nyttår</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dirty="0">
                          <a:effectLst/>
                        </a:rPr>
                        <a:t> </a:t>
                      </a:r>
                      <a:endParaRPr lang="nb-NO" sz="1200" dirty="0">
                        <a:effectLst/>
                        <a:latin typeface="Palatino Linotype" charset="0"/>
                        <a:ea typeface="Calibri" charset="0"/>
                        <a:cs typeface="Times New Roman"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Rectangle 1"/>
          <p:cNvSpPr>
            <a:spLocks noChangeArrowheads="1"/>
          </p:cNvSpPr>
          <p:nvPr/>
        </p:nvSpPr>
        <p:spPr bwMode="auto">
          <a:xfrm>
            <a:off x="1682750" y="18970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graphicFrame>
        <p:nvGraphicFramePr>
          <p:cNvPr id="6" name="Tabell 5"/>
          <p:cNvGraphicFramePr>
            <a:graphicFrameLocks noGrp="1"/>
          </p:cNvGraphicFramePr>
          <p:nvPr>
            <p:extLst>
              <p:ext uri="{D42A27DB-BD31-4B8C-83A1-F6EECF244321}">
                <p14:modId xmlns:p14="http://schemas.microsoft.com/office/powerpoint/2010/main" val="688560953"/>
              </p:ext>
            </p:extLst>
          </p:nvPr>
        </p:nvGraphicFramePr>
        <p:xfrm>
          <a:off x="755575" y="1196976"/>
          <a:ext cx="7667700" cy="4176239"/>
        </p:xfrm>
        <a:graphic>
          <a:graphicData uri="http://schemas.openxmlformats.org/drawingml/2006/table">
            <a:tbl>
              <a:tblPr firstRow="1" firstCol="1" bandRow="1">
                <a:tableStyleId>{5C22544A-7EE6-4342-B048-85BDC9FD1C3A}</a:tableStyleId>
              </a:tblPr>
              <a:tblGrid>
                <a:gridCol w="1537582">
                  <a:extLst>
                    <a:ext uri="{9D8B030D-6E8A-4147-A177-3AD203B41FA5}">
                      <a16:colId xmlns:a16="http://schemas.microsoft.com/office/drawing/2014/main" val="20000"/>
                    </a:ext>
                  </a:extLst>
                </a:gridCol>
                <a:gridCol w="872364">
                  <a:extLst>
                    <a:ext uri="{9D8B030D-6E8A-4147-A177-3AD203B41FA5}">
                      <a16:colId xmlns:a16="http://schemas.microsoft.com/office/drawing/2014/main" val="20001"/>
                    </a:ext>
                  </a:extLst>
                </a:gridCol>
                <a:gridCol w="895098">
                  <a:extLst>
                    <a:ext uri="{9D8B030D-6E8A-4147-A177-3AD203B41FA5}">
                      <a16:colId xmlns:a16="http://schemas.microsoft.com/office/drawing/2014/main" val="20002"/>
                    </a:ext>
                  </a:extLst>
                </a:gridCol>
                <a:gridCol w="895941">
                  <a:extLst>
                    <a:ext uri="{9D8B030D-6E8A-4147-A177-3AD203B41FA5}">
                      <a16:colId xmlns:a16="http://schemas.microsoft.com/office/drawing/2014/main" val="20003"/>
                    </a:ext>
                  </a:extLst>
                </a:gridCol>
                <a:gridCol w="756159">
                  <a:extLst>
                    <a:ext uri="{9D8B030D-6E8A-4147-A177-3AD203B41FA5}">
                      <a16:colId xmlns:a16="http://schemas.microsoft.com/office/drawing/2014/main" val="20004"/>
                    </a:ext>
                  </a:extLst>
                </a:gridCol>
                <a:gridCol w="803315">
                  <a:extLst>
                    <a:ext uri="{9D8B030D-6E8A-4147-A177-3AD203B41FA5}">
                      <a16:colId xmlns:a16="http://schemas.microsoft.com/office/drawing/2014/main" val="20005"/>
                    </a:ext>
                  </a:extLst>
                </a:gridCol>
                <a:gridCol w="959936">
                  <a:extLst>
                    <a:ext uri="{9D8B030D-6E8A-4147-A177-3AD203B41FA5}">
                      <a16:colId xmlns:a16="http://schemas.microsoft.com/office/drawing/2014/main" val="20006"/>
                    </a:ext>
                  </a:extLst>
                </a:gridCol>
                <a:gridCol w="947305">
                  <a:extLst>
                    <a:ext uri="{9D8B030D-6E8A-4147-A177-3AD203B41FA5}">
                      <a16:colId xmlns:a16="http://schemas.microsoft.com/office/drawing/2014/main" val="20007"/>
                    </a:ext>
                  </a:extLst>
                </a:gridCol>
              </a:tblGrid>
              <a:tr h="572926">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gridSpan="3">
                  <a:txBody>
                    <a:bodyPr/>
                    <a:lstStyle/>
                    <a:p>
                      <a:pPr algn="ctr">
                        <a:lnSpc>
                          <a:spcPct val="115000"/>
                        </a:lnSpc>
                        <a:spcAft>
                          <a:spcPts val="1000"/>
                        </a:spcAft>
                      </a:pPr>
                      <a:r>
                        <a:rPr lang="nb-NO" sz="800">
                          <a:effectLst/>
                        </a:rPr>
                        <a:t> </a:t>
                      </a:r>
                      <a:endParaRPr lang="nb-NO" sz="1200">
                        <a:effectLst/>
                      </a:endParaRPr>
                    </a:p>
                    <a:p>
                      <a:pPr algn="ctr">
                        <a:lnSpc>
                          <a:spcPct val="115000"/>
                        </a:lnSpc>
                        <a:spcAft>
                          <a:spcPts val="1000"/>
                        </a:spcAft>
                      </a:pPr>
                      <a:r>
                        <a:rPr lang="nb-NO" sz="800">
                          <a:effectLst/>
                        </a:rPr>
                        <a:t>Organisering: Minihåndball</a:t>
                      </a:r>
                      <a:endParaRPr lang="nb-NO" sz="1200">
                        <a:effectLst/>
                        <a:latin typeface="Palatino Linotype" charset="0"/>
                        <a:ea typeface="Calibri" charset="0"/>
                        <a:cs typeface="Times New Roman" charset="0"/>
                      </a:endParaRPr>
                    </a:p>
                  </a:txBody>
                  <a:tcPr marL="68580" marR="68580" marT="0" marB="0" anchor="ctr"/>
                </a:tc>
                <a:tc hMerge="1">
                  <a:txBody>
                    <a:bodyPr/>
                    <a:lstStyle/>
                    <a:p>
                      <a:endParaRPr lang="nb-NO"/>
                    </a:p>
                  </a:txBody>
                  <a:tcPr/>
                </a:tc>
                <a:tc hMerge="1">
                  <a:txBody>
                    <a:bodyPr/>
                    <a:lstStyle/>
                    <a:p>
                      <a:endParaRPr lang="nb-NO"/>
                    </a:p>
                  </a:txBody>
                  <a:tcPr/>
                </a:tc>
                <a:tc gridSpan="3">
                  <a:txBody>
                    <a:bodyPr/>
                    <a:lstStyle/>
                    <a:p>
                      <a:pPr algn="ctr">
                        <a:lnSpc>
                          <a:spcPct val="115000"/>
                        </a:lnSpc>
                        <a:spcAft>
                          <a:spcPts val="1000"/>
                        </a:spcAft>
                      </a:pPr>
                      <a:r>
                        <a:rPr lang="nb-NO" sz="800">
                          <a:effectLst/>
                        </a:rPr>
                        <a:t> </a:t>
                      </a:r>
                      <a:endParaRPr lang="nb-NO" sz="1200">
                        <a:effectLst/>
                      </a:endParaRPr>
                    </a:p>
                    <a:p>
                      <a:pPr algn="ctr">
                        <a:lnSpc>
                          <a:spcPct val="115000"/>
                        </a:lnSpc>
                        <a:spcAft>
                          <a:spcPts val="1000"/>
                        </a:spcAft>
                      </a:pPr>
                      <a:r>
                        <a:rPr lang="nb-NO" sz="800">
                          <a:effectLst/>
                        </a:rPr>
                        <a:t>Organisering: Aktivitetsserie</a:t>
                      </a:r>
                      <a:endParaRPr lang="nb-NO" sz="1200">
                        <a:effectLst/>
                        <a:latin typeface="Palatino Linotype" charset="0"/>
                        <a:ea typeface="Calibri" charset="0"/>
                        <a:cs typeface="Times New Roman" charset="0"/>
                      </a:endParaRPr>
                    </a:p>
                  </a:txBody>
                  <a:tcPr marL="68580" marR="68580" marT="0" marB="0" anchor="ctr"/>
                </a:tc>
                <a:tc hMerge="1">
                  <a:txBody>
                    <a:bodyPr/>
                    <a:lstStyle/>
                    <a:p>
                      <a:endParaRPr lang="nb-NO"/>
                    </a:p>
                  </a:txBody>
                  <a:tcPr/>
                </a:tc>
                <a:tc hMerge="1">
                  <a:txBody>
                    <a:bodyPr/>
                    <a:lstStyle/>
                    <a:p>
                      <a:endParaRPr lang="nb-NO"/>
                    </a:p>
                  </a:txBody>
                  <a:tcPr/>
                </a:tc>
                <a:tc>
                  <a:txBody>
                    <a:bodyPr/>
                    <a:lstStyle/>
                    <a:p>
                      <a:pPr>
                        <a:lnSpc>
                          <a:spcPct val="115000"/>
                        </a:lnSpc>
                        <a:spcAft>
                          <a:spcPts val="1000"/>
                        </a:spcAft>
                      </a:pPr>
                      <a:r>
                        <a:rPr lang="nb-NO" sz="800">
                          <a:effectLst/>
                        </a:rPr>
                        <a:t> </a:t>
                      </a:r>
                      <a:endParaRPr lang="nb-NO" sz="1200">
                        <a:effectLst/>
                      </a:endParaRPr>
                    </a:p>
                    <a:p>
                      <a:pPr>
                        <a:lnSpc>
                          <a:spcPct val="115000"/>
                        </a:lnSpc>
                        <a:spcAft>
                          <a:spcPts val="1000"/>
                        </a:spcAft>
                      </a:pPr>
                      <a:r>
                        <a:rPr lang="nb-NO" sz="800">
                          <a:effectLst/>
                        </a:rPr>
                        <a:t>Seriespill</a:t>
                      </a:r>
                      <a:endParaRPr lang="nb-NO" sz="1200">
                        <a:effectLst/>
                        <a:latin typeface="Palatino Linotype" charset="0"/>
                        <a:ea typeface="Calibri" charset="0"/>
                        <a:cs typeface="Times New Roman" charset="0"/>
                      </a:endParaRPr>
                    </a:p>
                  </a:txBody>
                  <a:tcPr marL="68580" marR="68580" marT="0" marB="0" anchor="ctr"/>
                </a:tc>
                <a:extLst>
                  <a:ext uri="{0D108BD9-81ED-4DB2-BD59-A6C34878D82A}">
                    <a16:rowId xmlns:a16="http://schemas.microsoft.com/office/drawing/2014/main" val="10000"/>
                  </a:ext>
                </a:extLst>
              </a:tr>
              <a:tr h="295144">
                <a:tc>
                  <a:txBody>
                    <a:bodyPr/>
                    <a:lstStyle/>
                    <a:p>
                      <a:pPr>
                        <a:lnSpc>
                          <a:spcPct val="115000"/>
                        </a:lnSpc>
                        <a:spcAft>
                          <a:spcPts val="1000"/>
                        </a:spcAft>
                      </a:pPr>
                      <a:r>
                        <a:rPr lang="nb-NO" sz="800">
                          <a:effectLst/>
                        </a:rPr>
                        <a:t>Spillform</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6 år</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7 år</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8 år</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9 år</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10 år</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11 år</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12 år</a:t>
                      </a:r>
                      <a:endParaRPr lang="nb-NO" sz="1200">
                        <a:effectLst/>
                        <a:latin typeface="Palatino Linotype" charset="0"/>
                        <a:ea typeface="Calibri" charset="0"/>
                        <a:cs typeface="Times New Roman" charset="0"/>
                      </a:endParaRPr>
                    </a:p>
                  </a:txBody>
                  <a:tcPr marL="68580" marR="68580" marT="0" marB="0" anchor="ctr"/>
                </a:tc>
                <a:extLst>
                  <a:ext uri="{0D108BD9-81ED-4DB2-BD59-A6C34878D82A}">
                    <a16:rowId xmlns:a16="http://schemas.microsoft.com/office/drawing/2014/main" val="10001"/>
                  </a:ext>
                </a:extLst>
              </a:tr>
              <a:tr h="805021">
                <a:tc>
                  <a:txBody>
                    <a:bodyPr/>
                    <a:lstStyle/>
                    <a:p>
                      <a:pPr>
                        <a:lnSpc>
                          <a:spcPct val="115000"/>
                        </a:lnSpc>
                        <a:spcAft>
                          <a:spcPts val="1000"/>
                        </a:spcAft>
                      </a:pPr>
                      <a:r>
                        <a:rPr lang="nb-NO" sz="800">
                          <a:effectLst/>
                        </a:rPr>
                        <a:t>7èr håndball</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11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11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Øvet og breddenivå</a:t>
                      </a:r>
                      <a:endParaRPr lang="nb-NO" sz="1200">
                        <a:effectLst/>
                        <a:latin typeface="Palatino Linotype" charset="0"/>
                        <a:ea typeface="Calibri" charset="0"/>
                        <a:cs typeface="Times New Roman" charset="0"/>
                      </a:endParaRPr>
                    </a:p>
                  </a:txBody>
                  <a:tcPr marL="68580" marR="68580" marT="0" marB="0" anchor="ctr"/>
                </a:tc>
                <a:extLst>
                  <a:ext uri="{0D108BD9-81ED-4DB2-BD59-A6C34878D82A}">
                    <a16:rowId xmlns:a16="http://schemas.microsoft.com/office/drawing/2014/main" val="10002"/>
                  </a:ext>
                </a:extLst>
              </a:tr>
              <a:tr h="793142">
                <a:tc>
                  <a:txBody>
                    <a:bodyPr/>
                    <a:lstStyle/>
                    <a:p>
                      <a:pPr>
                        <a:lnSpc>
                          <a:spcPct val="115000"/>
                        </a:lnSpc>
                        <a:spcAft>
                          <a:spcPts val="1000"/>
                        </a:spcAft>
                      </a:pPr>
                      <a:r>
                        <a:rPr lang="nb-NO" sz="800">
                          <a:effectLst/>
                        </a:rPr>
                        <a:t>6ér håndball</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11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11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Etter nyttår</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Øvet og bredde nivå</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extLst>
                  <a:ext uri="{0D108BD9-81ED-4DB2-BD59-A6C34878D82A}">
                    <a16:rowId xmlns:a16="http://schemas.microsoft.com/office/drawing/2014/main" val="10003"/>
                  </a:ext>
                </a:extLst>
              </a:tr>
              <a:tr h="714558">
                <a:tc>
                  <a:txBody>
                    <a:bodyPr/>
                    <a:lstStyle/>
                    <a:p>
                      <a:pPr>
                        <a:lnSpc>
                          <a:spcPct val="115000"/>
                        </a:lnSpc>
                        <a:spcAft>
                          <a:spcPts val="1000"/>
                        </a:spcAft>
                      </a:pPr>
                      <a:r>
                        <a:rPr lang="nb-NO" sz="800">
                          <a:effectLst/>
                        </a:rPr>
                        <a:t>5èr håndball</a:t>
                      </a:r>
                      <a:endParaRPr lang="nb-NO" sz="1200">
                        <a:effectLst/>
                      </a:endParaRPr>
                    </a:p>
                    <a:p>
                      <a:pPr>
                        <a:lnSpc>
                          <a:spcPct val="115000"/>
                        </a:lnSpc>
                        <a:spcAft>
                          <a:spcPts val="1000"/>
                        </a:spcAft>
                      </a:pPr>
                      <a:r>
                        <a:rPr lang="nb-NO" sz="800">
                          <a:effectLst/>
                        </a:rPr>
                        <a:t>Kortbanehåndball</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11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Etter nyttår</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extLst>
                  <a:ext uri="{0D108BD9-81ED-4DB2-BD59-A6C34878D82A}">
                    <a16:rowId xmlns:a16="http://schemas.microsoft.com/office/drawing/2014/main" val="10004"/>
                  </a:ext>
                </a:extLst>
              </a:tr>
              <a:tr h="995448">
                <a:tc>
                  <a:txBody>
                    <a:bodyPr/>
                    <a:lstStyle/>
                    <a:p>
                      <a:pPr>
                        <a:lnSpc>
                          <a:spcPct val="115000"/>
                        </a:lnSpc>
                        <a:spcAft>
                          <a:spcPts val="1000"/>
                        </a:spcAft>
                      </a:pPr>
                      <a:r>
                        <a:rPr lang="nb-NO" sz="800">
                          <a:effectLst/>
                        </a:rPr>
                        <a:t>4èr håndball</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Blandede lag</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Jente- og guttelag</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Jente- og guttelag</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Jente- og guttelag</a:t>
                      </a:r>
                      <a:endParaRPr lang="nb-NO" sz="1200">
                        <a:effectLst/>
                        <a:latin typeface="Palatino Linotype" charset="0"/>
                        <a:ea typeface="Calibri" charset="0"/>
                        <a:cs typeface="Times New Roman" charset="0"/>
                      </a:endParaRPr>
                    </a:p>
                  </a:txBody>
                  <a:tcPr marL="68580" marR="68580" marT="0" marB="0" anchor="ctr"/>
                </a:tc>
                <a:tc>
                  <a:txBody>
                    <a:bodyPr/>
                    <a:lstStyle/>
                    <a:p>
                      <a:pPr algn="ctr">
                        <a:lnSpc>
                          <a:spcPct val="115000"/>
                        </a:lnSpc>
                        <a:spcAft>
                          <a:spcPts val="1000"/>
                        </a:spcAft>
                      </a:pPr>
                      <a:r>
                        <a:rPr lang="nb-NO" sz="800">
                          <a:effectLst/>
                        </a:rPr>
                        <a:t>Jente- og guttelag Før nyttår</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a:effectLst/>
                        </a:rPr>
                        <a:t> </a:t>
                      </a:r>
                      <a:endParaRPr lang="nb-NO" sz="1200">
                        <a:effectLst/>
                        <a:latin typeface="Palatino Linotype" charset="0"/>
                        <a:ea typeface="Calibri" charset="0"/>
                        <a:cs typeface="Times New Roman" charset="0"/>
                      </a:endParaRPr>
                    </a:p>
                  </a:txBody>
                  <a:tcPr marL="68580" marR="68580" marT="0" marB="0" anchor="ctr"/>
                </a:tc>
                <a:tc>
                  <a:txBody>
                    <a:bodyPr/>
                    <a:lstStyle/>
                    <a:p>
                      <a:pPr>
                        <a:lnSpc>
                          <a:spcPct val="115000"/>
                        </a:lnSpc>
                        <a:spcAft>
                          <a:spcPts val="1000"/>
                        </a:spcAft>
                      </a:pPr>
                      <a:r>
                        <a:rPr lang="nb-NO" sz="800" dirty="0">
                          <a:effectLst/>
                        </a:rPr>
                        <a:t> </a:t>
                      </a:r>
                      <a:endParaRPr lang="nb-NO" sz="1200" dirty="0">
                        <a:effectLst/>
                        <a:latin typeface="Palatino Linotype" charset="0"/>
                        <a:ea typeface="Calibri" charset="0"/>
                        <a:cs typeface="Times New Roman"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7" name="Rectangle 2"/>
          <p:cNvSpPr>
            <a:spLocks noChangeArrowheads="1"/>
          </p:cNvSpPr>
          <p:nvPr/>
        </p:nvSpPr>
        <p:spPr bwMode="auto">
          <a:xfrm>
            <a:off x="1682750" y="18970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Tree>
    <p:extLst>
      <p:ext uri="{BB962C8B-B14F-4D97-AF65-F5344CB8AC3E}">
        <p14:creationId xmlns:p14="http://schemas.microsoft.com/office/powerpoint/2010/main" val="1539873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tel 1"/>
          <p:cNvSpPr>
            <a:spLocks noGrp="1"/>
          </p:cNvSpPr>
          <p:nvPr>
            <p:ph type="title"/>
          </p:nvPr>
        </p:nvSpPr>
        <p:spPr/>
        <p:txBody>
          <a:bodyPr/>
          <a:lstStyle/>
          <a:p>
            <a:r>
              <a:rPr lang="nb-NO" altLang="x-none">
                <a:solidFill>
                  <a:srgbClr val="CB0044"/>
                </a:solidFill>
                <a:ea typeface="ＭＳ Ｐゴシック" charset="-128"/>
              </a:rPr>
              <a:t>Barnehåndball 6-12 år</a:t>
            </a:r>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985559829"/>
              </p:ext>
            </p:extLst>
          </p:nvPr>
        </p:nvGraphicFramePr>
        <p:xfrm>
          <a:off x="468313" y="811213"/>
          <a:ext cx="8496300" cy="4387854"/>
        </p:xfrm>
        <a:graphic>
          <a:graphicData uri="http://schemas.openxmlformats.org/drawingml/2006/table">
            <a:tbl>
              <a:tblPr>
                <a:tableStyleId>{073A0DAA-6AF3-43AB-8588-CEC1D06C72B9}</a:tableStyleId>
              </a:tblPr>
              <a:tblGrid>
                <a:gridCol w="2124075">
                  <a:extLst>
                    <a:ext uri="{9D8B030D-6E8A-4147-A177-3AD203B41FA5}">
                      <a16:colId xmlns:a16="http://schemas.microsoft.com/office/drawing/2014/main" val="20000"/>
                    </a:ext>
                  </a:extLst>
                </a:gridCol>
                <a:gridCol w="2124075">
                  <a:extLst>
                    <a:ext uri="{9D8B030D-6E8A-4147-A177-3AD203B41FA5}">
                      <a16:colId xmlns:a16="http://schemas.microsoft.com/office/drawing/2014/main" val="20001"/>
                    </a:ext>
                  </a:extLst>
                </a:gridCol>
                <a:gridCol w="2124075">
                  <a:extLst>
                    <a:ext uri="{9D8B030D-6E8A-4147-A177-3AD203B41FA5}">
                      <a16:colId xmlns:a16="http://schemas.microsoft.com/office/drawing/2014/main" val="20002"/>
                    </a:ext>
                  </a:extLst>
                </a:gridCol>
                <a:gridCol w="2124075">
                  <a:extLst>
                    <a:ext uri="{9D8B030D-6E8A-4147-A177-3AD203B41FA5}">
                      <a16:colId xmlns:a16="http://schemas.microsoft.com/office/drawing/2014/main" val="20003"/>
                    </a:ext>
                  </a:extLst>
                </a:gridCol>
              </a:tblGrid>
              <a:tr h="792059">
                <a:tc>
                  <a:txBody>
                    <a:bodyPr/>
                    <a:lstStyle/>
                    <a:p>
                      <a:r>
                        <a:rPr lang="nb-NO" sz="1800" b="1" dirty="0"/>
                        <a:t>Minihåndball</a:t>
                      </a:r>
                    </a:p>
                    <a:p>
                      <a:r>
                        <a:rPr lang="nb-NO" sz="1800" b="1" dirty="0"/>
                        <a:t>6-8</a:t>
                      </a:r>
                      <a:r>
                        <a:rPr lang="nb-NO" sz="1800" b="1" baseline="0" dirty="0"/>
                        <a:t> år</a:t>
                      </a:r>
                      <a:endParaRPr lang="nb-NO" sz="1800" b="1" dirty="0"/>
                    </a:p>
                  </a:txBody>
                  <a:tcPr marT="45719" marB="45719">
                    <a:lnL w="12700" cap="flat" cmpd="sng" algn="ctr">
                      <a:solidFill>
                        <a:schemeClr val="tx1"/>
                      </a:solidFill>
                      <a:prstDash val="solid"/>
                      <a:round/>
                      <a:headEnd type="none" w="med" len="med"/>
                      <a:tailEnd type="none" w="med" len="med"/>
                    </a:lnL>
                    <a:lnR w="12700" cap="flat" cmpd="sng" algn="ctr">
                      <a:solidFill>
                        <a:srgbClr val="0098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98DB"/>
                      </a:solidFill>
                      <a:prstDash val="solid"/>
                      <a:round/>
                      <a:headEnd type="none" w="med" len="med"/>
                      <a:tailEnd type="none" w="med" len="med"/>
                    </a:lnB>
                    <a:noFill/>
                  </a:tcPr>
                </a:tc>
                <a:tc>
                  <a:txBody>
                    <a:bodyPr/>
                    <a:lstStyle/>
                    <a:p>
                      <a:r>
                        <a:rPr lang="nb-NO" sz="1800" b="1" dirty="0" err="1"/>
                        <a:t>Aktivitetsserie</a:t>
                      </a:r>
                      <a:r>
                        <a:rPr lang="nb-NO" sz="1800" b="1" dirty="0"/>
                        <a:t> </a:t>
                      </a:r>
                    </a:p>
                    <a:p>
                      <a:r>
                        <a:rPr lang="nb-NO" sz="1800" b="1" dirty="0"/>
                        <a:t>9 år</a:t>
                      </a:r>
                    </a:p>
                  </a:txBody>
                  <a:tcPr marT="45719" marB="45719">
                    <a:lnL w="12700" cap="flat" cmpd="sng" algn="ctr">
                      <a:solidFill>
                        <a:srgbClr val="0098DB"/>
                      </a:solidFill>
                      <a:prstDash val="solid"/>
                      <a:round/>
                      <a:headEnd type="none" w="med" len="med"/>
                      <a:tailEnd type="none" w="med" len="med"/>
                    </a:lnL>
                    <a:lnR w="12700" cap="flat" cmpd="sng" algn="ctr">
                      <a:solidFill>
                        <a:srgbClr val="0098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98DB"/>
                      </a:solidFill>
                      <a:prstDash val="solid"/>
                      <a:round/>
                      <a:headEnd type="none" w="med" len="med"/>
                      <a:tailEnd type="none" w="med" len="med"/>
                    </a:lnB>
                    <a:noFill/>
                  </a:tcPr>
                </a:tc>
                <a:tc>
                  <a:txBody>
                    <a:bodyPr/>
                    <a:lstStyle/>
                    <a:p>
                      <a:r>
                        <a:rPr lang="nb-NO" sz="1800" b="1" dirty="0" err="1"/>
                        <a:t>Aktivitetsserie</a:t>
                      </a:r>
                      <a:endParaRPr lang="nb-NO" sz="1800" b="1" dirty="0"/>
                    </a:p>
                    <a:p>
                      <a:r>
                        <a:rPr lang="nb-NO" sz="1800" b="1" baseline="0" dirty="0"/>
                        <a:t>10 </a:t>
                      </a:r>
                      <a:r>
                        <a:rPr lang="nb-NO" sz="1800" b="1" dirty="0"/>
                        <a:t>år</a:t>
                      </a:r>
                    </a:p>
                  </a:txBody>
                  <a:tcPr marT="45719" marB="45719">
                    <a:lnL w="12700" cap="flat" cmpd="sng" algn="ctr">
                      <a:solidFill>
                        <a:srgbClr val="0098DB"/>
                      </a:solidFill>
                      <a:prstDash val="solid"/>
                      <a:round/>
                      <a:headEnd type="none" w="med" len="med"/>
                      <a:tailEnd type="none" w="med" len="med"/>
                    </a:lnL>
                    <a:lnR w="12700" cap="flat" cmpd="sng" algn="ctr">
                      <a:solidFill>
                        <a:srgbClr val="0098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98DB"/>
                      </a:solidFill>
                      <a:prstDash val="solid"/>
                      <a:round/>
                      <a:headEnd type="none" w="med" len="med"/>
                      <a:tailEnd type="none" w="med" len="med"/>
                    </a:lnB>
                    <a:noFill/>
                  </a:tcPr>
                </a:tc>
                <a:tc>
                  <a:txBody>
                    <a:bodyPr/>
                    <a:lstStyle/>
                    <a:p>
                      <a:r>
                        <a:rPr lang="nb-NO" sz="1800" b="1" dirty="0" err="1"/>
                        <a:t>Aktivitetsserie</a:t>
                      </a:r>
                      <a:endParaRPr lang="nb-NO" sz="1800" b="1" dirty="0"/>
                    </a:p>
                    <a:p>
                      <a:r>
                        <a:rPr lang="nb-NO" sz="1800" b="1" dirty="0"/>
                        <a:t>11</a:t>
                      </a:r>
                      <a:r>
                        <a:rPr lang="nb-NO" sz="1800" b="1" baseline="0" dirty="0"/>
                        <a:t> år</a:t>
                      </a:r>
                      <a:endParaRPr lang="nb-NO" sz="1800" b="1" dirty="0"/>
                    </a:p>
                  </a:txBody>
                  <a:tcPr marT="45719" marB="45719">
                    <a:lnL w="12700" cap="flat" cmpd="sng" algn="ctr">
                      <a:solidFill>
                        <a:srgbClr val="0098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98DB"/>
                      </a:solidFill>
                      <a:prstDash val="solid"/>
                      <a:round/>
                      <a:headEnd type="none" w="med" len="med"/>
                      <a:tailEnd type="none" w="med" len="med"/>
                    </a:lnB>
                    <a:noFill/>
                  </a:tcPr>
                </a:tc>
                <a:extLst>
                  <a:ext uri="{0D108BD9-81ED-4DB2-BD59-A6C34878D82A}">
                    <a16:rowId xmlns:a16="http://schemas.microsoft.com/office/drawing/2014/main" val="10000"/>
                  </a:ext>
                </a:extLst>
              </a:tr>
              <a:tr h="1584117">
                <a:tc>
                  <a:txBody>
                    <a:bodyPr/>
                    <a:lstStyle/>
                    <a:p>
                      <a:endParaRPr lang="nb-NO" sz="1800" dirty="0"/>
                    </a:p>
                    <a:p>
                      <a:endParaRPr lang="nb-NO" sz="1800" dirty="0"/>
                    </a:p>
                    <a:p>
                      <a:endParaRPr lang="nb-NO" sz="1800" dirty="0"/>
                    </a:p>
                    <a:p>
                      <a:endParaRPr lang="nb-NO" sz="1800" dirty="0"/>
                    </a:p>
                    <a:p>
                      <a:endParaRPr lang="nb-NO" sz="1800" dirty="0"/>
                    </a:p>
                  </a:txBody>
                  <a:tcPr marT="45719" marB="45719">
                    <a:lnL w="12700" cap="flat" cmpd="sng" algn="ctr">
                      <a:solidFill>
                        <a:schemeClr val="tx1"/>
                      </a:solidFill>
                      <a:prstDash val="solid"/>
                      <a:round/>
                      <a:headEnd type="none" w="med" len="med"/>
                      <a:tailEnd type="none" w="med" len="med"/>
                    </a:lnL>
                    <a:lnR w="12700" cap="flat" cmpd="sng" algn="ctr">
                      <a:solidFill>
                        <a:srgbClr val="0098DB"/>
                      </a:solidFill>
                      <a:prstDash val="solid"/>
                      <a:round/>
                      <a:headEnd type="none" w="med" len="med"/>
                      <a:tailEnd type="none" w="med" len="med"/>
                    </a:lnR>
                    <a:lnT w="12700" cap="flat" cmpd="sng" algn="ctr">
                      <a:solidFill>
                        <a:srgbClr val="0098DB"/>
                      </a:solidFill>
                      <a:prstDash val="solid"/>
                      <a:round/>
                      <a:headEnd type="none" w="med" len="med"/>
                      <a:tailEnd type="none" w="med" len="med"/>
                    </a:lnT>
                    <a:lnB w="12700" cap="flat" cmpd="sng" algn="ctr">
                      <a:solidFill>
                        <a:srgbClr val="0098DB"/>
                      </a:solidFill>
                      <a:prstDash val="solid"/>
                      <a:round/>
                      <a:headEnd type="none" w="med" len="med"/>
                      <a:tailEnd type="none" w="med" len="med"/>
                    </a:lnB>
                    <a:noFill/>
                  </a:tcPr>
                </a:tc>
                <a:tc>
                  <a:txBody>
                    <a:bodyPr/>
                    <a:lstStyle/>
                    <a:p>
                      <a:endParaRPr lang="nb-NO" sz="1800" dirty="0"/>
                    </a:p>
                  </a:txBody>
                  <a:tcPr marT="45719" marB="45719">
                    <a:lnL w="12700" cap="flat" cmpd="sng" algn="ctr">
                      <a:solidFill>
                        <a:srgbClr val="0098DB"/>
                      </a:solidFill>
                      <a:prstDash val="solid"/>
                      <a:round/>
                      <a:headEnd type="none" w="med" len="med"/>
                      <a:tailEnd type="none" w="med" len="med"/>
                    </a:lnL>
                    <a:lnR w="12700" cap="flat" cmpd="sng" algn="ctr">
                      <a:solidFill>
                        <a:srgbClr val="0098DB"/>
                      </a:solidFill>
                      <a:prstDash val="solid"/>
                      <a:round/>
                      <a:headEnd type="none" w="med" len="med"/>
                      <a:tailEnd type="none" w="med" len="med"/>
                    </a:lnR>
                    <a:lnT w="12700" cap="flat" cmpd="sng" algn="ctr">
                      <a:solidFill>
                        <a:srgbClr val="0098DB"/>
                      </a:solidFill>
                      <a:prstDash val="solid"/>
                      <a:round/>
                      <a:headEnd type="none" w="med" len="med"/>
                      <a:tailEnd type="none" w="med" len="med"/>
                    </a:lnT>
                    <a:lnB w="12700" cap="flat" cmpd="sng" algn="ctr">
                      <a:solidFill>
                        <a:srgbClr val="0098DB"/>
                      </a:solidFill>
                      <a:prstDash val="solid"/>
                      <a:round/>
                      <a:headEnd type="none" w="med" len="med"/>
                      <a:tailEnd type="none" w="med" len="med"/>
                    </a:lnB>
                    <a:noFill/>
                  </a:tcPr>
                </a:tc>
                <a:tc>
                  <a:txBody>
                    <a:bodyPr/>
                    <a:lstStyle/>
                    <a:p>
                      <a:endParaRPr lang="nb-NO" sz="1800" dirty="0"/>
                    </a:p>
                  </a:txBody>
                  <a:tcPr marT="45719" marB="45719">
                    <a:lnL w="12700" cap="flat" cmpd="sng" algn="ctr">
                      <a:solidFill>
                        <a:srgbClr val="0098DB"/>
                      </a:solidFill>
                      <a:prstDash val="solid"/>
                      <a:round/>
                      <a:headEnd type="none" w="med" len="med"/>
                      <a:tailEnd type="none" w="med" len="med"/>
                    </a:lnL>
                    <a:lnR w="12700" cap="flat" cmpd="sng" algn="ctr">
                      <a:solidFill>
                        <a:srgbClr val="0098DB"/>
                      </a:solidFill>
                      <a:prstDash val="solid"/>
                      <a:round/>
                      <a:headEnd type="none" w="med" len="med"/>
                      <a:tailEnd type="none" w="med" len="med"/>
                    </a:lnR>
                    <a:lnT w="12700" cap="flat" cmpd="sng" algn="ctr">
                      <a:solidFill>
                        <a:srgbClr val="0098DB"/>
                      </a:solidFill>
                      <a:prstDash val="solid"/>
                      <a:round/>
                      <a:headEnd type="none" w="med" len="med"/>
                      <a:tailEnd type="none" w="med" len="med"/>
                    </a:lnT>
                    <a:lnB w="12700" cap="flat" cmpd="sng" algn="ctr">
                      <a:solidFill>
                        <a:srgbClr val="0098DB"/>
                      </a:solidFill>
                      <a:prstDash val="solid"/>
                      <a:round/>
                      <a:headEnd type="none" w="med" len="med"/>
                      <a:tailEnd type="none" w="med" len="med"/>
                    </a:lnB>
                    <a:noFill/>
                  </a:tcPr>
                </a:tc>
                <a:tc>
                  <a:txBody>
                    <a:bodyPr/>
                    <a:lstStyle/>
                    <a:p>
                      <a:endParaRPr lang="nb-NO" sz="1800" dirty="0"/>
                    </a:p>
                  </a:txBody>
                  <a:tcPr marT="45719" marB="45719">
                    <a:lnL w="12700" cap="flat" cmpd="sng" algn="ctr">
                      <a:solidFill>
                        <a:srgbClr val="0098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98DB"/>
                      </a:solidFill>
                      <a:prstDash val="solid"/>
                      <a:round/>
                      <a:headEnd type="none" w="med" len="med"/>
                      <a:tailEnd type="none" w="med" len="med"/>
                    </a:lnT>
                    <a:lnB w="12700" cap="flat" cmpd="sng" algn="ctr">
                      <a:solidFill>
                        <a:srgbClr val="0098DB"/>
                      </a:solidFill>
                      <a:prstDash val="solid"/>
                      <a:round/>
                      <a:headEnd type="none" w="med" len="med"/>
                      <a:tailEnd type="none" w="med" len="med"/>
                    </a:lnB>
                    <a:noFill/>
                  </a:tcPr>
                </a:tc>
                <a:extLst>
                  <a:ext uri="{0D108BD9-81ED-4DB2-BD59-A6C34878D82A}">
                    <a16:rowId xmlns:a16="http://schemas.microsoft.com/office/drawing/2014/main" val="10001"/>
                  </a:ext>
                </a:extLst>
              </a:tr>
              <a:tr h="2011674">
                <a:tc>
                  <a:txBody>
                    <a:bodyPr/>
                    <a:lstStyle/>
                    <a:p>
                      <a:r>
                        <a:rPr lang="nb-NO" sz="1800" dirty="0"/>
                        <a:t>4 spillere på banen.</a:t>
                      </a:r>
                    </a:p>
                    <a:p>
                      <a:r>
                        <a:rPr lang="nb-NO" sz="1800" dirty="0"/>
                        <a:t>Målvakt med i angrep.</a:t>
                      </a:r>
                    </a:p>
                    <a:p>
                      <a:r>
                        <a:rPr lang="nb-NO" sz="1800" dirty="0"/>
                        <a:t>Liten bane.</a:t>
                      </a:r>
                    </a:p>
                    <a:p>
                      <a:r>
                        <a:rPr lang="nb-NO" sz="1800" dirty="0"/>
                        <a:t>Ballstørrelse 00</a:t>
                      </a:r>
                    </a:p>
                    <a:p>
                      <a:r>
                        <a:rPr lang="nb-NO" sz="1700" b="1" dirty="0"/>
                        <a:t>Myk ball</a:t>
                      </a:r>
                    </a:p>
                  </a:txBody>
                  <a:tcPr marT="45719" marB="45719">
                    <a:lnL w="12700" cap="flat" cmpd="sng" algn="ctr">
                      <a:solidFill>
                        <a:schemeClr val="tx1"/>
                      </a:solidFill>
                      <a:prstDash val="solid"/>
                      <a:round/>
                      <a:headEnd type="none" w="med" len="med"/>
                      <a:tailEnd type="none" w="med" len="med"/>
                    </a:lnL>
                    <a:lnR w="12700" cap="flat" cmpd="sng" algn="ctr">
                      <a:solidFill>
                        <a:srgbClr val="0098DB"/>
                      </a:solidFill>
                      <a:prstDash val="solid"/>
                      <a:round/>
                      <a:headEnd type="none" w="med" len="med"/>
                      <a:tailEnd type="none" w="med" len="med"/>
                    </a:lnR>
                    <a:lnT w="12700" cap="flat" cmpd="sng" algn="ctr">
                      <a:solidFill>
                        <a:srgbClr val="0098DB"/>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800" dirty="0"/>
                        <a:t>4 spillere på banen.</a:t>
                      </a:r>
                    </a:p>
                    <a:p>
                      <a:r>
                        <a:rPr lang="nb-NO" sz="1800" dirty="0"/>
                        <a:t>Målvakt med i angrep.</a:t>
                      </a:r>
                    </a:p>
                    <a:p>
                      <a:r>
                        <a:rPr lang="nb-NO" sz="1800" dirty="0"/>
                        <a:t>Liten bane.</a:t>
                      </a:r>
                      <a:endParaRPr lang="nb-NO" sz="1800" b="1" dirty="0"/>
                    </a:p>
                    <a:p>
                      <a:r>
                        <a:rPr lang="nb-NO" sz="1700" b="1" dirty="0"/>
                        <a:t>Ballstørrelse</a:t>
                      </a:r>
                      <a:r>
                        <a:rPr lang="nb-NO" sz="1700" b="1" baseline="0" dirty="0"/>
                        <a:t> 00</a:t>
                      </a:r>
                      <a:endParaRPr lang="nb-NO" sz="1700" b="1" dirty="0"/>
                    </a:p>
                    <a:p>
                      <a:endParaRPr lang="nb-NO" sz="1800" dirty="0"/>
                    </a:p>
                  </a:txBody>
                  <a:tcPr marT="45719" marB="45719">
                    <a:lnL w="12700" cap="flat" cmpd="sng" algn="ctr">
                      <a:solidFill>
                        <a:srgbClr val="0098DB"/>
                      </a:solidFill>
                      <a:prstDash val="solid"/>
                      <a:round/>
                      <a:headEnd type="none" w="med" len="med"/>
                      <a:tailEnd type="none" w="med" len="med"/>
                    </a:lnL>
                    <a:lnR w="12700" cap="flat" cmpd="sng" algn="ctr">
                      <a:solidFill>
                        <a:srgbClr val="0098DB"/>
                      </a:solidFill>
                      <a:prstDash val="solid"/>
                      <a:round/>
                      <a:headEnd type="none" w="med" len="med"/>
                      <a:tailEnd type="none" w="med" len="med"/>
                    </a:lnR>
                    <a:lnT w="12700" cap="flat" cmpd="sng" algn="ctr">
                      <a:solidFill>
                        <a:srgbClr val="0098DB"/>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800" dirty="0"/>
                        <a:t>4 arrangement på</a:t>
                      </a:r>
                      <a:r>
                        <a:rPr lang="nb-NO" sz="1800" baseline="0" dirty="0"/>
                        <a:t> liten bane.</a:t>
                      </a:r>
                    </a:p>
                    <a:p>
                      <a:endParaRPr lang="nb-NO" sz="1800" baseline="0" dirty="0"/>
                    </a:p>
                    <a:p>
                      <a:r>
                        <a:rPr lang="nb-NO" sz="1800" baseline="0" dirty="0"/>
                        <a:t>4 arrangement på stor bane/kortbane </a:t>
                      </a:r>
                    </a:p>
                    <a:p>
                      <a:r>
                        <a:rPr lang="nb-NO" sz="1800" baseline="0" dirty="0"/>
                        <a:t>Ballstørrelse 0</a:t>
                      </a:r>
                      <a:endParaRPr lang="nb-NO" sz="1800" dirty="0"/>
                    </a:p>
                  </a:txBody>
                  <a:tcPr marT="45719" marB="45719">
                    <a:lnL w="12700" cap="flat" cmpd="sng" algn="ctr">
                      <a:solidFill>
                        <a:srgbClr val="0098DB"/>
                      </a:solidFill>
                      <a:prstDash val="solid"/>
                      <a:round/>
                      <a:headEnd type="none" w="med" len="med"/>
                      <a:tailEnd type="none" w="med" len="med"/>
                    </a:lnL>
                    <a:lnR w="12700" cap="flat" cmpd="sng" algn="ctr">
                      <a:solidFill>
                        <a:srgbClr val="0098DB"/>
                      </a:solidFill>
                      <a:prstDash val="solid"/>
                      <a:round/>
                      <a:headEnd type="none" w="med" len="med"/>
                      <a:tailEnd type="none" w="med" len="med"/>
                    </a:lnR>
                    <a:lnT w="12700" cap="flat" cmpd="sng" algn="ctr">
                      <a:solidFill>
                        <a:srgbClr val="0098DB"/>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800" dirty="0"/>
                        <a:t>6 spillere på banen. </a:t>
                      </a:r>
                    </a:p>
                    <a:p>
                      <a:pPr marL="0" marR="0" indent="0" algn="l" defTabSz="914400" rtl="0" eaLnBrk="1" fontAlgn="auto" latinLnBrk="0" hangingPunct="1">
                        <a:lnSpc>
                          <a:spcPct val="100000"/>
                        </a:lnSpc>
                        <a:spcBef>
                          <a:spcPts val="0"/>
                        </a:spcBef>
                        <a:spcAft>
                          <a:spcPts val="0"/>
                        </a:spcAft>
                        <a:buClrTx/>
                        <a:buSzTx/>
                        <a:buFontTx/>
                        <a:buNone/>
                        <a:tabLst/>
                        <a:defRPr/>
                      </a:pPr>
                      <a:r>
                        <a:rPr lang="nb-NO" sz="1800" dirty="0"/>
                        <a:t>Full</a:t>
                      </a:r>
                      <a:r>
                        <a:rPr lang="nb-NO" sz="1800" baseline="0" dirty="0"/>
                        <a:t> bane.</a:t>
                      </a:r>
                    </a:p>
                    <a:p>
                      <a:r>
                        <a:rPr lang="nb-NO" sz="1800" dirty="0"/>
                        <a:t>Nedsenket tverrligger.</a:t>
                      </a:r>
                    </a:p>
                    <a:p>
                      <a:r>
                        <a:rPr lang="nb-NO" sz="1800" baseline="0" dirty="0"/>
                        <a:t>Ballstørrelse 0.</a:t>
                      </a:r>
                      <a:endParaRPr lang="nb-NO" sz="1800" dirty="0"/>
                    </a:p>
                  </a:txBody>
                  <a:tcPr marT="45719" marB="45719">
                    <a:lnL w="12700" cap="flat" cmpd="sng" algn="ctr">
                      <a:solidFill>
                        <a:srgbClr val="0098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98DB"/>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7432" name="Rektangel 2"/>
          <p:cNvSpPr>
            <a:spLocks noChangeArrowheads="1"/>
          </p:cNvSpPr>
          <p:nvPr/>
        </p:nvSpPr>
        <p:spPr bwMode="auto">
          <a:xfrm>
            <a:off x="468313" y="1500188"/>
            <a:ext cx="2159000" cy="1712912"/>
          </a:xfrm>
          <a:prstGeom prst="rect">
            <a:avLst/>
          </a:prstGeom>
          <a:blipFill dpi="0" rotWithShape="1">
            <a:blip r:embed="rId3"/>
            <a:srcRect/>
            <a:stretch>
              <a:fillRect/>
            </a:stretch>
          </a:blip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Char char="•"/>
              <a:defRPr sz="2000">
                <a:solidFill>
                  <a:schemeClr val="tx1"/>
                </a:solidFill>
                <a:latin typeface="Verdana" charset="0"/>
                <a:ea typeface="ＭＳ Ｐゴシック" charset="-128"/>
              </a:defRPr>
            </a:lvl1pPr>
            <a:lvl2pPr marL="742950" indent="-285750">
              <a:spcBef>
                <a:spcPct val="20000"/>
              </a:spcBef>
              <a:buChar char="–"/>
              <a:defRPr sz="1600">
                <a:solidFill>
                  <a:schemeClr val="tx1"/>
                </a:solidFill>
                <a:latin typeface="Verdana" charset="0"/>
                <a:ea typeface="ＭＳ Ｐゴシック" charset="-128"/>
              </a:defRPr>
            </a:lvl2pPr>
            <a:lvl3pPr marL="1143000" indent="-228600">
              <a:spcBef>
                <a:spcPct val="20000"/>
              </a:spcBef>
              <a:buChar char="•"/>
              <a:defRPr sz="1400">
                <a:solidFill>
                  <a:schemeClr val="tx1"/>
                </a:solidFill>
                <a:latin typeface="Verdana" charset="0"/>
                <a:ea typeface="ＭＳ Ｐゴシック" charset="-128"/>
              </a:defRPr>
            </a:lvl3pPr>
            <a:lvl4pPr marL="1600200" indent="-228600">
              <a:spcBef>
                <a:spcPct val="20000"/>
              </a:spcBef>
              <a:defRPr sz="1400">
                <a:solidFill>
                  <a:schemeClr val="tx1"/>
                </a:solidFill>
                <a:latin typeface="Verdana" charset="0"/>
                <a:ea typeface="ＭＳ Ｐゴシック" charset="-128"/>
              </a:defRPr>
            </a:lvl4pPr>
            <a:lvl5pPr marL="2057400" indent="-228600">
              <a:spcBef>
                <a:spcPct val="20000"/>
              </a:spcBef>
              <a:buChar char="•"/>
              <a:defRPr sz="1400">
                <a:solidFill>
                  <a:schemeClr val="tx1"/>
                </a:solidFill>
                <a:latin typeface="Verdana"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Verdana"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Verdana"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Verdana"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Verdana" charset="0"/>
                <a:ea typeface="ＭＳ Ｐゴシック" charset="-128"/>
              </a:defRPr>
            </a:lvl9pPr>
          </a:lstStyle>
          <a:p>
            <a:pPr>
              <a:spcBef>
                <a:spcPct val="0"/>
              </a:spcBef>
              <a:buFontTx/>
              <a:buNone/>
            </a:pPr>
            <a:endParaRPr lang="x-none" altLang="x-none" sz="2400"/>
          </a:p>
        </p:txBody>
      </p:sp>
      <p:sp>
        <p:nvSpPr>
          <p:cNvPr id="17433" name="Rektangel 5"/>
          <p:cNvSpPr>
            <a:spLocks noChangeArrowheads="1"/>
          </p:cNvSpPr>
          <p:nvPr/>
        </p:nvSpPr>
        <p:spPr bwMode="auto">
          <a:xfrm>
            <a:off x="4752975" y="1500188"/>
            <a:ext cx="2051050" cy="1712912"/>
          </a:xfrm>
          <a:prstGeom prst="rect">
            <a:avLst/>
          </a:prstGeom>
          <a:blipFill dpi="0" rotWithShape="1">
            <a:blip r:embed="rId4"/>
            <a:srcRect/>
            <a:stretch>
              <a:fillRect/>
            </a:stretch>
          </a:blip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Char char="•"/>
              <a:defRPr sz="2000">
                <a:solidFill>
                  <a:schemeClr val="tx1"/>
                </a:solidFill>
                <a:latin typeface="Verdana" charset="0"/>
                <a:ea typeface="ＭＳ Ｐゴシック" charset="-128"/>
              </a:defRPr>
            </a:lvl1pPr>
            <a:lvl2pPr marL="742950" indent="-285750">
              <a:spcBef>
                <a:spcPct val="20000"/>
              </a:spcBef>
              <a:buChar char="–"/>
              <a:defRPr sz="1600">
                <a:solidFill>
                  <a:schemeClr val="tx1"/>
                </a:solidFill>
                <a:latin typeface="Verdana" charset="0"/>
                <a:ea typeface="ＭＳ Ｐゴシック" charset="-128"/>
              </a:defRPr>
            </a:lvl2pPr>
            <a:lvl3pPr marL="1143000" indent="-228600">
              <a:spcBef>
                <a:spcPct val="20000"/>
              </a:spcBef>
              <a:buChar char="•"/>
              <a:defRPr sz="1400">
                <a:solidFill>
                  <a:schemeClr val="tx1"/>
                </a:solidFill>
                <a:latin typeface="Verdana" charset="0"/>
                <a:ea typeface="ＭＳ Ｐゴシック" charset="-128"/>
              </a:defRPr>
            </a:lvl3pPr>
            <a:lvl4pPr marL="1600200" indent="-228600">
              <a:spcBef>
                <a:spcPct val="20000"/>
              </a:spcBef>
              <a:defRPr sz="1400">
                <a:solidFill>
                  <a:schemeClr val="tx1"/>
                </a:solidFill>
                <a:latin typeface="Verdana" charset="0"/>
                <a:ea typeface="ＭＳ Ｐゴシック" charset="-128"/>
              </a:defRPr>
            </a:lvl4pPr>
            <a:lvl5pPr marL="2057400" indent="-228600">
              <a:spcBef>
                <a:spcPct val="20000"/>
              </a:spcBef>
              <a:buChar char="•"/>
              <a:defRPr sz="1400">
                <a:solidFill>
                  <a:schemeClr val="tx1"/>
                </a:solidFill>
                <a:latin typeface="Verdana"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Verdana"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Verdana"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Verdana"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Verdana" charset="0"/>
                <a:ea typeface="ＭＳ Ｐゴシック" charset="-128"/>
              </a:defRPr>
            </a:lvl9pPr>
          </a:lstStyle>
          <a:p>
            <a:pPr>
              <a:spcBef>
                <a:spcPct val="0"/>
              </a:spcBef>
              <a:buFontTx/>
              <a:buNone/>
            </a:pPr>
            <a:endParaRPr lang="x-none" altLang="x-none" sz="2400"/>
          </a:p>
        </p:txBody>
      </p:sp>
      <p:sp>
        <p:nvSpPr>
          <p:cNvPr id="17434" name="Rektangel 6"/>
          <p:cNvSpPr>
            <a:spLocks noChangeArrowheads="1"/>
          </p:cNvSpPr>
          <p:nvPr/>
        </p:nvSpPr>
        <p:spPr bwMode="auto">
          <a:xfrm>
            <a:off x="6804025" y="1500188"/>
            <a:ext cx="2125663" cy="1712912"/>
          </a:xfrm>
          <a:prstGeom prst="rect">
            <a:avLst/>
          </a:prstGeom>
          <a:blipFill dpi="0" rotWithShape="1">
            <a:blip r:embed="rId5"/>
            <a:srcRect/>
            <a:stretch>
              <a:fillRect/>
            </a:stretch>
          </a:blip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Char char="•"/>
              <a:defRPr sz="2000">
                <a:solidFill>
                  <a:schemeClr val="tx1"/>
                </a:solidFill>
                <a:latin typeface="Verdana" charset="0"/>
                <a:ea typeface="ＭＳ Ｐゴシック" charset="-128"/>
              </a:defRPr>
            </a:lvl1pPr>
            <a:lvl2pPr marL="742950" indent="-285750">
              <a:spcBef>
                <a:spcPct val="20000"/>
              </a:spcBef>
              <a:buChar char="–"/>
              <a:defRPr sz="1600">
                <a:solidFill>
                  <a:schemeClr val="tx1"/>
                </a:solidFill>
                <a:latin typeface="Verdana" charset="0"/>
                <a:ea typeface="ＭＳ Ｐゴシック" charset="-128"/>
              </a:defRPr>
            </a:lvl2pPr>
            <a:lvl3pPr marL="1143000" indent="-228600">
              <a:spcBef>
                <a:spcPct val="20000"/>
              </a:spcBef>
              <a:buChar char="•"/>
              <a:defRPr sz="1400">
                <a:solidFill>
                  <a:schemeClr val="tx1"/>
                </a:solidFill>
                <a:latin typeface="Verdana" charset="0"/>
                <a:ea typeface="ＭＳ Ｐゴシック" charset="-128"/>
              </a:defRPr>
            </a:lvl3pPr>
            <a:lvl4pPr marL="1600200" indent="-228600">
              <a:spcBef>
                <a:spcPct val="20000"/>
              </a:spcBef>
              <a:defRPr sz="1400">
                <a:solidFill>
                  <a:schemeClr val="tx1"/>
                </a:solidFill>
                <a:latin typeface="Verdana" charset="0"/>
                <a:ea typeface="ＭＳ Ｐゴシック" charset="-128"/>
              </a:defRPr>
            </a:lvl4pPr>
            <a:lvl5pPr marL="2057400" indent="-228600">
              <a:spcBef>
                <a:spcPct val="20000"/>
              </a:spcBef>
              <a:buChar char="•"/>
              <a:defRPr sz="1400">
                <a:solidFill>
                  <a:schemeClr val="tx1"/>
                </a:solidFill>
                <a:latin typeface="Verdana"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Verdana"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Verdana"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Verdana"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Verdana" charset="0"/>
                <a:ea typeface="ＭＳ Ｐゴシック" charset="-128"/>
              </a:defRPr>
            </a:lvl9pPr>
          </a:lstStyle>
          <a:p>
            <a:pPr>
              <a:spcBef>
                <a:spcPct val="0"/>
              </a:spcBef>
              <a:buFontTx/>
              <a:buNone/>
            </a:pPr>
            <a:endParaRPr lang="x-none" altLang="x-none" sz="2400"/>
          </a:p>
        </p:txBody>
      </p:sp>
      <p:sp>
        <p:nvSpPr>
          <p:cNvPr id="17435" name="Rektangel 7"/>
          <p:cNvSpPr>
            <a:spLocks noChangeArrowheads="1"/>
          </p:cNvSpPr>
          <p:nvPr/>
        </p:nvSpPr>
        <p:spPr bwMode="auto">
          <a:xfrm>
            <a:off x="2609850" y="1500188"/>
            <a:ext cx="2160588" cy="1712912"/>
          </a:xfrm>
          <a:prstGeom prst="rect">
            <a:avLst/>
          </a:prstGeom>
          <a:blipFill dpi="0" rotWithShape="1">
            <a:blip r:embed="rId6"/>
            <a:srcRect/>
            <a:stretch>
              <a:fillRect/>
            </a:stretch>
          </a:blip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Char char="•"/>
              <a:defRPr sz="2000">
                <a:solidFill>
                  <a:schemeClr val="tx1"/>
                </a:solidFill>
                <a:latin typeface="Verdana" charset="0"/>
                <a:ea typeface="ＭＳ Ｐゴシック" charset="-128"/>
              </a:defRPr>
            </a:lvl1pPr>
            <a:lvl2pPr marL="742950" indent="-285750">
              <a:spcBef>
                <a:spcPct val="20000"/>
              </a:spcBef>
              <a:buChar char="–"/>
              <a:defRPr sz="1600">
                <a:solidFill>
                  <a:schemeClr val="tx1"/>
                </a:solidFill>
                <a:latin typeface="Verdana" charset="0"/>
                <a:ea typeface="ＭＳ Ｐゴシック" charset="-128"/>
              </a:defRPr>
            </a:lvl2pPr>
            <a:lvl3pPr marL="1143000" indent="-228600">
              <a:spcBef>
                <a:spcPct val="20000"/>
              </a:spcBef>
              <a:buChar char="•"/>
              <a:defRPr sz="1400">
                <a:solidFill>
                  <a:schemeClr val="tx1"/>
                </a:solidFill>
                <a:latin typeface="Verdana" charset="0"/>
                <a:ea typeface="ＭＳ Ｐゴシック" charset="-128"/>
              </a:defRPr>
            </a:lvl3pPr>
            <a:lvl4pPr marL="1600200" indent="-228600">
              <a:spcBef>
                <a:spcPct val="20000"/>
              </a:spcBef>
              <a:defRPr sz="1400">
                <a:solidFill>
                  <a:schemeClr val="tx1"/>
                </a:solidFill>
                <a:latin typeface="Verdana" charset="0"/>
                <a:ea typeface="ＭＳ Ｐゴシック" charset="-128"/>
              </a:defRPr>
            </a:lvl4pPr>
            <a:lvl5pPr marL="2057400" indent="-228600">
              <a:spcBef>
                <a:spcPct val="20000"/>
              </a:spcBef>
              <a:buChar char="•"/>
              <a:defRPr sz="1400">
                <a:solidFill>
                  <a:schemeClr val="tx1"/>
                </a:solidFill>
                <a:latin typeface="Verdana"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Verdana"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Verdana"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Verdana"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Verdana" charset="0"/>
                <a:ea typeface="ＭＳ Ｐゴシック" charset="-128"/>
              </a:defRPr>
            </a:lvl9pPr>
          </a:lstStyle>
          <a:p>
            <a:pPr>
              <a:spcBef>
                <a:spcPct val="0"/>
              </a:spcBef>
              <a:buFontTx/>
              <a:buNone/>
            </a:pPr>
            <a:endParaRPr lang="x-none" altLang="x-none" sz="2400"/>
          </a:p>
        </p:txBody>
      </p:sp>
      <p:sp>
        <p:nvSpPr>
          <p:cNvPr id="17436" name="TekstSylinder 4"/>
          <p:cNvSpPr txBox="1">
            <a:spLocks noChangeArrowheads="1"/>
          </p:cNvSpPr>
          <p:nvPr/>
        </p:nvSpPr>
        <p:spPr bwMode="auto">
          <a:xfrm>
            <a:off x="468313" y="5270500"/>
            <a:ext cx="7343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charset="0"/>
                <a:ea typeface="ＭＳ Ｐゴシック" charset="-128"/>
              </a:defRPr>
            </a:lvl1pPr>
            <a:lvl2pPr marL="742950" indent="-285750">
              <a:spcBef>
                <a:spcPct val="20000"/>
              </a:spcBef>
              <a:buChar char="–"/>
              <a:defRPr sz="1600">
                <a:solidFill>
                  <a:schemeClr val="tx1"/>
                </a:solidFill>
                <a:latin typeface="Verdana" charset="0"/>
                <a:ea typeface="ＭＳ Ｐゴシック" charset="-128"/>
              </a:defRPr>
            </a:lvl2pPr>
            <a:lvl3pPr marL="1143000" indent="-228600">
              <a:spcBef>
                <a:spcPct val="20000"/>
              </a:spcBef>
              <a:buChar char="•"/>
              <a:defRPr sz="1400">
                <a:solidFill>
                  <a:schemeClr val="tx1"/>
                </a:solidFill>
                <a:latin typeface="Verdana" charset="0"/>
                <a:ea typeface="ＭＳ Ｐゴシック" charset="-128"/>
              </a:defRPr>
            </a:lvl3pPr>
            <a:lvl4pPr marL="1600200" indent="-228600">
              <a:spcBef>
                <a:spcPct val="20000"/>
              </a:spcBef>
              <a:defRPr sz="1400">
                <a:solidFill>
                  <a:schemeClr val="tx1"/>
                </a:solidFill>
                <a:latin typeface="Verdana" charset="0"/>
                <a:ea typeface="ＭＳ Ｐゴシック" charset="-128"/>
              </a:defRPr>
            </a:lvl4pPr>
            <a:lvl5pPr marL="2057400" indent="-228600">
              <a:spcBef>
                <a:spcPct val="20000"/>
              </a:spcBef>
              <a:buChar char="•"/>
              <a:defRPr sz="1400">
                <a:solidFill>
                  <a:schemeClr val="tx1"/>
                </a:solidFill>
                <a:latin typeface="Verdana"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Verdana"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Verdana"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Verdana"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Verdana" charset="0"/>
                <a:ea typeface="ＭＳ Ｐゴシック" charset="-128"/>
              </a:defRPr>
            </a:lvl9pPr>
          </a:lstStyle>
          <a:p>
            <a:pPr>
              <a:spcBef>
                <a:spcPct val="0"/>
              </a:spcBef>
              <a:buFontTx/>
              <a:buNone/>
            </a:pPr>
            <a:r>
              <a:rPr lang="nb-NO" altLang="x-none"/>
              <a:t>12-åringer spiller ordinært seriespill</a:t>
            </a:r>
          </a:p>
        </p:txBody>
      </p:sp>
    </p:spTree>
    <p:extLst>
      <p:ext uri="{BB962C8B-B14F-4D97-AF65-F5344CB8AC3E}">
        <p14:creationId xmlns:p14="http://schemas.microsoft.com/office/powerpoint/2010/main" val="938109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tel 2"/>
          <p:cNvSpPr>
            <a:spLocks noGrp="1"/>
          </p:cNvSpPr>
          <p:nvPr>
            <p:ph type="title"/>
          </p:nvPr>
        </p:nvSpPr>
        <p:spPr>
          <a:xfrm>
            <a:off x="325438" y="125983"/>
            <a:ext cx="8818562" cy="1646833"/>
          </a:xfrm>
        </p:spPr>
        <p:txBody>
          <a:bodyPr/>
          <a:lstStyle/>
          <a:p>
            <a:r>
              <a:rPr lang="nb-NO" altLang="x-none" dirty="0">
                <a:solidFill>
                  <a:srgbClr val="CB0044"/>
                </a:solidFill>
                <a:ea typeface="ＭＳ Ｐゴシック" charset="-128"/>
              </a:rPr>
              <a:t>Hvordan fungerer </a:t>
            </a:r>
            <a:r>
              <a:rPr lang="nb-NO" altLang="x-none" dirty="0" err="1">
                <a:solidFill>
                  <a:srgbClr val="CB0044"/>
                </a:solidFill>
                <a:ea typeface="ＭＳ Ｐゴシック" charset="-128"/>
              </a:rPr>
              <a:t>Aktivitetsserien</a:t>
            </a:r>
            <a:r>
              <a:rPr lang="nb-NO" altLang="x-none" dirty="0">
                <a:solidFill>
                  <a:srgbClr val="CB0044"/>
                </a:solidFill>
                <a:ea typeface="ＭＳ Ｐゴシック" charset="-128"/>
              </a:rPr>
              <a:t>?</a:t>
            </a:r>
          </a:p>
        </p:txBody>
      </p:sp>
      <p:sp>
        <p:nvSpPr>
          <p:cNvPr id="19458" name="Plassholder for innhold 1"/>
          <p:cNvSpPr>
            <a:spLocks noGrp="1"/>
          </p:cNvSpPr>
          <p:nvPr>
            <p:ph idx="1"/>
          </p:nvPr>
        </p:nvSpPr>
        <p:spPr/>
        <p:txBody>
          <a:bodyPr/>
          <a:lstStyle/>
          <a:p>
            <a:endParaRPr lang="nb-NO" altLang="x-none">
              <a:ea typeface="ＭＳ Ｐゴシック" charset="-128"/>
            </a:endParaRPr>
          </a:p>
          <a:p>
            <a:r>
              <a:rPr lang="nb-NO" altLang="x-none">
                <a:ea typeface="ＭＳ Ｐゴシック" charset="-128"/>
              </a:rPr>
              <a:t>Lagene inndelt i puljer. Geografiske hensyn.</a:t>
            </a:r>
          </a:p>
          <a:p>
            <a:r>
              <a:rPr lang="nb-NO" altLang="x-none">
                <a:ea typeface="ＭＳ Ｐゴシック" charset="-128"/>
              </a:rPr>
              <a:t>7 spilledatoer.</a:t>
            </a:r>
          </a:p>
          <a:p>
            <a:r>
              <a:rPr lang="nb-NO" altLang="x-none">
                <a:ea typeface="ＭＳ Ｐゴシック" charset="-128"/>
              </a:rPr>
              <a:t>Kamper kan ikke omberammes.</a:t>
            </a:r>
          </a:p>
          <a:p>
            <a:r>
              <a:rPr lang="nb-NO" altLang="x-none">
                <a:ea typeface="ＭＳ Ｐゴシック" charset="-128"/>
              </a:rPr>
              <a:t>Spiller 2 eller 3 kamper hver gang.</a:t>
            </a:r>
          </a:p>
          <a:p>
            <a:r>
              <a:rPr lang="nb-NO" altLang="x-none">
                <a:ea typeface="ＭＳ Ｐゴシック" charset="-128"/>
              </a:rPr>
              <a:t>Møter samme lag 2 ganger i løpet av sesongen.</a:t>
            </a:r>
          </a:p>
          <a:p>
            <a:r>
              <a:rPr lang="nb-NO" altLang="x-none">
                <a:ea typeface="ＭＳ Ｐゴシック" charset="-128"/>
              </a:rPr>
              <a:t>Flere lag fra klubben i samme pulje?</a:t>
            </a:r>
          </a:p>
          <a:p>
            <a:pPr lvl="1"/>
            <a:r>
              <a:rPr lang="nb-NO" altLang="x-none">
                <a:ea typeface="ＭＳ Ｐゴシック" charset="-128"/>
              </a:rPr>
              <a:t>Ta kontakt med de andre lagene for å bytte motstander.</a:t>
            </a:r>
          </a:p>
          <a:p>
            <a:pPr lvl="1"/>
            <a:r>
              <a:rPr lang="nb-NO" altLang="x-none">
                <a:ea typeface="ＭＳ Ｐゴシック" charset="-128"/>
              </a:rPr>
              <a:t>Gjøres internt og skal ikke meldes til regionen.</a:t>
            </a:r>
          </a:p>
          <a:p>
            <a:pPr lvl="1"/>
            <a:r>
              <a:rPr lang="nb-NO" altLang="x-none">
                <a:ea typeface="ＭＳ Ｐゴシック" charset="-128"/>
              </a:rPr>
              <a:t>Nytt oppsett blir ikke publisert på nett.</a:t>
            </a:r>
          </a:p>
          <a:p>
            <a:endParaRPr lang="nb-NO" altLang="x-none">
              <a:ea typeface="ＭＳ Ｐゴシック" charset="-128"/>
            </a:endParaRPr>
          </a:p>
          <a:p>
            <a:endParaRPr lang="nb-NO" altLang="x-none">
              <a:ea typeface="ＭＳ Ｐゴシック" charset="-128"/>
            </a:endParaRPr>
          </a:p>
        </p:txBody>
      </p:sp>
      <p:pic>
        <p:nvPicPr>
          <p:cNvPr id="1945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663" y="3810000"/>
            <a:ext cx="2157412"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168098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tel 1"/>
          <p:cNvSpPr>
            <a:spLocks noGrp="1"/>
          </p:cNvSpPr>
          <p:nvPr>
            <p:ph type="title"/>
          </p:nvPr>
        </p:nvSpPr>
        <p:spPr/>
        <p:txBody>
          <a:bodyPr/>
          <a:lstStyle/>
          <a:p>
            <a:r>
              <a:rPr lang="nb-NO" altLang="x-none" dirty="0" err="1">
                <a:solidFill>
                  <a:srgbClr val="CB0044"/>
                </a:solidFill>
                <a:ea typeface="ＭＳ Ｐゴシック" charset="-128"/>
              </a:rPr>
              <a:t>Aktivitetsserie</a:t>
            </a:r>
            <a:r>
              <a:rPr lang="nb-NO" altLang="x-none" dirty="0">
                <a:solidFill>
                  <a:srgbClr val="CB0044"/>
                </a:solidFill>
                <a:ea typeface="ＭＳ Ｐゴシック" charset="-128"/>
              </a:rPr>
              <a:t> 9-11 år</a:t>
            </a:r>
          </a:p>
        </p:txBody>
      </p:sp>
      <p:sp>
        <p:nvSpPr>
          <p:cNvPr id="21506" name="Plassholder for innhold 2"/>
          <p:cNvSpPr>
            <a:spLocks noGrp="1"/>
          </p:cNvSpPr>
          <p:nvPr>
            <p:ph idx="1"/>
          </p:nvPr>
        </p:nvSpPr>
        <p:spPr/>
        <p:txBody>
          <a:bodyPr/>
          <a:lstStyle/>
          <a:p>
            <a:r>
              <a:rPr lang="nb-NO" altLang="x-none">
                <a:ea typeface="ＭＳ Ｐゴシック" charset="-128"/>
              </a:rPr>
              <a:t>Meld på mange lag. Påmelding åpen hele året.</a:t>
            </a:r>
          </a:p>
          <a:p>
            <a:endParaRPr lang="nb-NO" altLang="x-none">
              <a:ea typeface="ＭＳ Ｐゴシック" charset="-128"/>
            </a:endParaRPr>
          </a:p>
          <a:p>
            <a:pPr marL="400050" lvl="1" indent="0">
              <a:buFontTx/>
              <a:buNone/>
            </a:pPr>
            <a:r>
              <a:rPr lang="nb-NO" altLang="x-none" sz="2000" b="1">
                <a:ea typeface="ＭＳ Ｐゴシック" charset="-128"/>
              </a:rPr>
              <a:t>PÅ TRENING</a:t>
            </a:r>
          </a:p>
          <a:p>
            <a:r>
              <a:rPr lang="nb-NO" altLang="x-none">
                <a:ea typeface="ＭＳ Ｐゴシック" charset="-128"/>
              </a:rPr>
              <a:t>Mestring + Glede = Trivsel</a:t>
            </a:r>
          </a:p>
          <a:p>
            <a:r>
              <a:rPr lang="nb-NO" altLang="x-none">
                <a:ea typeface="ＭＳ Ｐゴシック" charset="-128"/>
              </a:rPr>
              <a:t>Skap stor aktivitet.</a:t>
            </a:r>
          </a:p>
          <a:p>
            <a:r>
              <a:rPr lang="nb-NO" altLang="x-none">
                <a:ea typeface="ＭＳ Ｐゴシック" charset="-128"/>
              </a:rPr>
              <a:t>Mye teknisk trening.</a:t>
            </a:r>
          </a:p>
          <a:p>
            <a:r>
              <a:rPr lang="nb-NO" altLang="x-none">
                <a:ea typeface="ＭＳ Ｐゴシック" charset="-128"/>
              </a:rPr>
              <a:t>Bruk ball i ”alle” øvelser.</a:t>
            </a:r>
          </a:p>
          <a:p>
            <a:r>
              <a:rPr lang="nb-NO" altLang="x-none">
                <a:ea typeface="ＭＳ Ｐゴシック" charset="-128"/>
              </a:rPr>
              <a:t>Mestringsfokus fremfor resultatfokus.</a:t>
            </a:r>
          </a:p>
          <a:p>
            <a:r>
              <a:rPr lang="nb-NO" altLang="x-none">
                <a:ea typeface="ＭＳ Ｐゴシック" charset="-128"/>
              </a:rPr>
              <a:t>SPILLE forsvar, ikke STÅ i forsvar.</a:t>
            </a:r>
          </a:p>
          <a:p>
            <a:r>
              <a:rPr lang="nb-NO" altLang="x-none">
                <a:ea typeface="ＭＳ Ｐゴシック" charset="-128"/>
              </a:rPr>
              <a:t>Barnehåndballsidene</a:t>
            </a:r>
          </a:p>
          <a:p>
            <a:r>
              <a:rPr lang="nb-NO" altLang="x-none">
                <a:ea typeface="ＭＳ Ｐゴシック" charset="-128"/>
              </a:rPr>
              <a:t>J/G11 Øvet eller Bredde?</a:t>
            </a:r>
          </a:p>
          <a:p>
            <a:r>
              <a:rPr lang="nb-NO" altLang="x-none">
                <a:ea typeface="ＭＳ Ｐゴシック" charset="-128"/>
              </a:rPr>
              <a:t>Ett toppet lag eller to jevne?</a:t>
            </a:r>
          </a:p>
        </p:txBody>
      </p:sp>
      <p:pic>
        <p:nvPicPr>
          <p:cNvPr id="21507" name="Bild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3088" y="1800225"/>
            <a:ext cx="3132137"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664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rgbClr val="CB0044"/>
                </a:solidFill>
              </a:rPr>
              <a:t>Ungdomshåndball 13-20 år</a:t>
            </a:r>
            <a:endParaRPr lang="nb-NO" dirty="0"/>
          </a:p>
        </p:txBody>
      </p:sp>
      <p:sp>
        <p:nvSpPr>
          <p:cNvPr id="8" name="Rectangle 1"/>
          <p:cNvSpPr>
            <a:spLocks noChangeArrowheads="1"/>
          </p:cNvSpPr>
          <p:nvPr/>
        </p:nvSpPr>
        <p:spPr bwMode="auto">
          <a:xfrm>
            <a:off x="1622425" y="2138363"/>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b-NO" altLang="nb-NO" sz="1800" b="0" i="0" u="none" strike="noStrike" cap="none" normalizeH="0" baseline="0">
              <a:ln>
                <a:noFill/>
              </a:ln>
              <a:solidFill>
                <a:schemeClr val="tx1"/>
              </a:solidFill>
              <a:effectLst/>
              <a:latin typeface="Arial" pitchFamily="34" charset="0"/>
              <a:cs typeface="Arial" pitchFamily="34" charset="0"/>
            </a:endParaRPr>
          </a:p>
        </p:txBody>
      </p:sp>
      <p:pic>
        <p:nvPicPr>
          <p:cNvPr id="5" name="Bilde 4">
            <a:extLst>
              <a:ext uri="{FF2B5EF4-FFF2-40B4-BE49-F238E27FC236}">
                <a16:creationId xmlns:a16="http://schemas.microsoft.com/office/drawing/2014/main" id="{A807A44D-19D0-8345-8DCE-DF5212A3A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1447800"/>
            <a:ext cx="8648700" cy="3962400"/>
          </a:xfrm>
          <a:prstGeom prst="rect">
            <a:avLst/>
          </a:prstGeom>
        </p:spPr>
      </p:pic>
    </p:spTree>
    <p:extLst>
      <p:ext uri="{BB962C8B-B14F-4D97-AF65-F5344CB8AC3E}">
        <p14:creationId xmlns:p14="http://schemas.microsoft.com/office/powerpoint/2010/main" val="2102439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630BC9-E5C2-184E-A75D-7F19115CE081}"/>
              </a:ext>
            </a:extLst>
          </p:cNvPr>
          <p:cNvSpPr>
            <a:spLocks noGrp="1"/>
          </p:cNvSpPr>
          <p:nvPr>
            <p:ph type="title"/>
          </p:nvPr>
        </p:nvSpPr>
        <p:spPr/>
        <p:txBody>
          <a:bodyPr/>
          <a:lstStyle/>
          <a:p>
            <a:r>
              <a:rPr lang="nb-NO" dirty="0">
                <a:solidFill>
                  <a:srgbClr val="C00000"/>
                </a:solidFill>
              </a:rPr>
              <a:t>Jenter U20</a:t>
            </a:r>
          </a:p>
        </p:txBody>
      </p:sp>
      <p:sp>
        <p:nvSpPr>
          <p:cNvPr id="3" name="Plassholder for innhold 2">
            <a:extLst>
              <a:ext uri="{FF2B5EF4-FFF2-40B4-BE49-F238E27FC236}">
                <a16:creationId xmlns:a16="http://schemas.microsoft.com/office/drawing/2014/main" id="{AC366297-7677-0440-8493-A38A02059E6E}"/>
              </a:ext>
            </a:extLst>
          </p:cNvPr>
          <p:cNvSpPr>
            <a:spLocks noGrp="1"/>
          </p:cNvSpPr>
          <p:nvPr>
            <p:ph idx="1"/>
          </p:nvPr>
        </p:nvSpPr>
        <p:spPr/>
        <p:txBody>
          <a:bodyPr/>
          <a:lstStyle/>
          <a:p>
            <a:r>
              <a:rPr lang="nb-NO" dirty="0"/>
              <a:t>Vi opprettholder breddetilbud for Jenter U20 Agder. Bakgrunnen for dette er «flere ungdommer lenger». Vi ønsker at flere skal ha muligheten til å fortsette med ungdomslag. </a:t>
            </a:r>
          </a:p>
          <a:p>
            <a:endParaRPr lang="nb-NO" dirty="0"/>
          </a:p>
          <a:p>
            <a:r>
              <a:rPr lang="nb-NO" dirty="0"/>
              <a:t>Vi er endelig i gang i Rogaland også, men trenger minst to lag til.</a:t>
            </a:r>
          </a:p>
        </p:txBody>
      </p:sp>
    </p:spTree>
    <p:extLst>
      <p:ext uri="{BB962C8B-B14F-4D97-AF65-F5344CB8AC3E}">
        <p14:creationId xmlns:p14="http://schemas.microsoft.com/office/powerpoint/2010/main" val="4152713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C0AADC-819E-1346-8E0C-1C98E6307F78}"/>
              </a:ext>
            </a:extLst>
          </p:cNvPr>
          <p:cNvSpPr>
            <a:spLocks noGrp="1"/>
          </p:cNvSpPr>
          <p:nvPr>
            <p:ph type="title"/>
          </p:nvPr>
        </p:nvSpPr>
        <p:spPr/>
        <p:txBody>
          <a:bodyPr/>
          <a:lstStyle/>
          <a:p>
            <a:r>
              <a:rPr lang="nb-NO" dirty="0">
                <a:solidFill>
                  <a:srgbClr val="C00000"/>
                </a:solidFill>
              </a:rPr>
              <a:t>Spill på flere lag i ungdomshåndballen</a:t>
            </a:r>
          </a:p>
        </p:txBody>
      </p:sp>
      <p:sp>
        <p:nvSpPr>
          <p:cNvPr id="3" name="Plassholder for innhold 2">
            <a:extLst>
              <a:ext uri="{FF2B5EF4-FFF2-40B4-BE49-F238E27FC236}">
                <a16:creationId xmlns:a16="http://schemas.microsoft.com/office/drawing/2014/main" id="{A1E1A3F5-C894-734D-B211-5865571420FC}"/>
              </a:ext>
            </a:extLst>
          </p:cNvPr>
          <p:cNvSpPr>
            <a:spLocks noGrp="1"/>
          </p:cNvSpPr>
          <p:nvPr>
            <p:ph idx="1"/>
          </p:nvPr>
        </p:nvSpPr>
        <p:spPr>
          <a:xfrm>
            <a:off x="323850" y="1412776"/>
            <a:ext cx="8496300" cy="4176812"/>
          </a:xfrm>
        </p:spPr>
        <p:txBody>
          <a:bodyPr/>
          <a:lstStyle/>
          <a:p>
            <a:r>
              <a:rPr lang="nb-NO" dirty="0"/>
              <a:t>Dersom en klubb har to lag i samme avdeling skal det være separate spillerstaller.</a:t>
            </a:r>
          </a:p>
          <a:p>
            <a:endParaRPr lang="nb-NO" dirty="0"/>
          </a:p>
          <a:p>
            <a:r>
              <a:rPr lang="nb-NO" b="1" dirty="0">
                <a:solidFill>
                  <a:srgbClr val="FF0000"/>
                </a:solidFill>
              </a:rPr>
              <a:t>NB: Totalbelastningen. Max 5 kamper pr uke. </a:t>
            </a:r>
            <a:br>
              <a:rPr lang="nb-NO" dirty="0"/>
            </a:br>
            <a:endParaRPr lang="nb-NO" dirty="0"/>
          </a:p>
          <a:p>
            <a:r>
              <a:rPr lang="nb-NO" dirty="0"/>
              <a:t>En spiller kan bevege seg fritt mellom to lag på forskjellige nivå.</a:t>
            </a:r>
          </a:p>
          <a:p>
            <a:pPr>
              <a:buFontTx/>
              <a:buChar char="-"/>
            </a:pPr>
            <a:r>
              <a:rPr lang="nb-NO" dirty="0"/>
              <a:t>Fra A nivå til Breddenivå</a:t>
            </a:r>
          </a:p>
          <a:p>
            <a:pPr>
              <a:buFontTx/>
              <a:buChar char="-"/>
            </a:pPr>
            <a:r>
              <a:rPr lang="nb-NO" dirty="0"/>
              <a:t>Fra Breddenivå til A nivå</a:t>
            </a:r>
          </a:p>
          <a:p>
            <a:pPr>
              <a:buFontTx/>
              <a:buChar char="-"/>
            </a:pPr>
            <a:endParaRPr lang="nb-NO" dirty="0"/>
          </a:p>
          <a:p>
            <a:pPr>
              <a:buFontTx/>
              <a:buChar char="-"/>
            </a:pPr>
            <a:r>
              <a:rPr lang="nb-NO" dirty="0"/>
              <a:t>Viktig at spillerne brukes fornuftig og at kampene blir en kjekk opplevelse for eget lag og motstandere.</a:t>
            </a:r>
          </a:p>
        </p:txBody>
      </p:sp>
    </p:spTree>
    <p:extLst>
      <p:ext uri="{BB962C8B-B14F-4D97-AF65-F5344CB8AC3E}">
        <p14:creationId xmlns:p14="http://schemas.microsoft.com/office/powerpoint/2010/main" val="644198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Plassholder for innhold 1"/>
          <p:cNvSpPr>
            <a:spLocks noGrp="1"/>
          </p:cNvSpPr>
          <p:nvPr>
            <p:ph idx="1"/>
          </p:nvPr>
        </p:nvSpPr>
        <p:spPr>
          <a:xfrm>
            <a:off x="323850" y="1484784"/>
            <a:ext cx="8496300" cy="4464050"/>
          </a:xfrm>
        </p:spPr>
        <p:txBody>
          <a:bodyPr/>
          <a:lstStyle/>
          <a:p>
            <a:r>
              <a:rPr lang="nb-NO" dirty="0">
                <a:latin typeface="Verdana" charset="0"/>
              </a:rPr>
              <a:t>Hvorfor sammensatte lag?</a:t>
            </a:r>
          </a:p>
          <a:p>
            <a:pPr>
              <a:buFontTx/>
              <a:buChar char="-"/>
            </a:pPr>
            <a:r>
              <a:rPr lang="nb-NO" dirty="0">
                <a:latin typeface="Verdana" charset="0"/>
              </a:rPr>
              <a:t>Større treningsgruppe</a:t>
            </a:r>
          </a:p>
          <a:p>
            <a:pPr>
              <a:buFontTx/>
              <a:buChar char="-"/>
            </a:pPr>
            <a:r>
              <a:rPr lang="nb-NO" dirty="0">
                <a:latin typeface="Verdana" charset="0"/>
              </a:rPr>
              <a:t>Unngå trekking</a:t>
            </a:r>
          </a:p>
          <a:p>
            <a:pPr>
              <a:buFontTx/>
              <a:buChar char="-"/>
            </a:pPr>
            <a:r>
              <a:rPr lang="nb-NO" dirty="0">
                <a:latin typeface="Verdana" charset="0"/>
              </a:rPr>
              <a:t>Beholder klubbtilhørighet</a:t>
            </a:r>
          </a:p>
          <a:p>
            <a:pPr>
              <a:buFontTx/>
              <a:buChar char="-"/>
            </a:pPr>
            <a:endParaRPr lang="nb-NO" dirty="0">
              <a:latin typeface="Verdana" charset="0"/>
            </a:endParaRPr>
          </a:p>
          <a:p>
            <a:pPr marL="0" indent="0">
              <a:buNone/>
            </a:pPr>
            <a:endParaRPr lang="nb-NO" dirty="0">
              <a:latin typeface="Verdana" charset="0"/>
            </a:endParaRPr>
          </a:p>
          <a:p>
            <a:r>
              <a:rPr lang="nb-NO" dirty="0">
                <a:latin typeface="Verdana" charset="0"/>
              </a:rPr>
              <a:t>Mangler laget ditt spillere? Sjekk om det er andre lag som er i samme situasjon.</a:t>
            </a:r>
          </a:p>
          <a:p>
            <a:pPr marL="0" indent="0">
              <a:buNone/>
            </a:pPr>
            <a:endParaRPr lang="nb-NO" dirty="0">
              <a:latin typeface="Verdana" charset="0"/>
            </a:endParaRPr>
          </a:p>
          <a:p>
            <a:r>
              <a:rPr lang="nb-NO" dirty="0">
                <a:latin typeface="Verdana" charset="0"/>
              </a:rPr>
              <a:t>Sammensatte lag er enkelt å få godkjent via </a:t>
            </a:r>
            <a:r>
              <a:rPr lang="nb-NO" b="1" dirty="0">
                <a:latin typeface="Verdana" charset="0"/>
              </a:rPr>
              <a:t>elektronisk søknad </a:t>
            </a:r>
            <a:r>
              <a:rPr lang="nb-NO" dirty="0">
                <a:latin typeface="Verdana" charset="0"/>
              </a:rPr>
              <a:t>(som er nytt for året).</a:t>
            </a:r>
          </a:p>
          <a:p>
            <a:endParaRPr lang="nb-NO" dirty="0">
              <a:latin typeface="Verdana" charset="0"/>
            </a:endParaRPr>
          </a:p>
          <a:p>
            <a:endParaRPr lang="nb-NO" dirty="0">
              <a:latin typeface="Verdana" charset="0"/>
            </a:endParaRPr>
          </a:p>
          <a:p>
            <a:pPr marL="0" indent="0">
              <a:buNone/>
            </a:pPr>
            <a:endParaRPr lang="nb-NO" dirty="0">
              <a:latin typeface="Verdana" charset="0"/>
            </a:endParaRPr>
          </a:p>
          <a:p>
            <a:pPr marL="0" indent="0">
              <a:buNone/>
            </a:pPr>
            <a:endParaRPr lang="nb-NO" dirty="0">
              <a:latin typeface="Verdana" charset="0"/>
            </a:endParaRPr>
          </a:p>
        </p:txBody>
      </p:sp>
      <p:sp>
        <p:nvSpPr>
          <p:cNvPr id="36866" name="Tittel 2"/>
          <p:cNvSpPr>
            <a:spLocks noGrp="1"/>
          </p:cNvSpPr>
          <p:nvPr>
            <p:ph type="title"/>
          </p:nvPr>
        </p:nvSpPr>
        <p:spPr>
          <a:xfrm>
            <a:off x="325438" y="53975"/>
            <a:ext cx="8494712" cy="1143000"/>
          </a:xfrm>
        </p:spPr>
        <p:txBody>
          <a:bodyPr/>
          <a:lstStyle/>
          <a:p>
            <a:r>
              <a:rPr lang="nb-NO" dirty="0">
                <a:solidFill>
                  <a:srgbClr val="CB0044"/>
                </a:solidFill>
                <a:latin typeface="Verdana" charset="0"/>
              </a:rPr>
              <a:t>Sammensatte lag</a:t>
            </a:r>
            <a:endParaRPr lang="nb-NO" b="0" dirty="0">
              <a:solidFill>
                <a:srgbClr val="CB0044"/>
              </a:solidFill>
              <a:latin typeface="Verdana" charset="0"/>
            </a:endParaRPr>
          </a:p>
        </p:txBody>
      </p:sp>
      <p:pic>
        <p:nvPicPr>
          <p:cNvPr id="3" name="Bilde 2"/>
          <p:cNvPicPr>
            <a:picLocks noChangeAspect="1"/>
          </p:cNvPicPr>
          <p:nvPr/>
        </p:nvPicPr>
        <p:blipFill>
          <a:blip r:embed="rId3"/>
          <a:stretch>
            <a:fillRect/>
          </a:stretch>
        </p:blipFill>
        <p:spPr>
          <a:xfrm>
            <a:off x="5738887" y="1973224"/>
            <a:ext cx="2304256" cy="1733550"/>
          </a:xfrm>
          <a:prstGeom prst="rect">
            <a:avLst/>
          </a:prstGeom>
        </p:spPr>
      </p:pic>
      <p:pic>
        <p:nvPicPr>
          <p:cNvPr id="6" name="Bilde 5"/>
          <p:cNvPicPr>
            <a:picLocks noChangeAspect="1"/>
          </p:cNvPicPr>
          <p:nvPr/>
        </p:nvPicPr>
        <p:blipFill>
          <a:blip r:embed="rId4"/>
          <a:stretch>
            <a:fillRect/>
          </a:stretch>
        </p:blipFill>
        <p:spPr>
          <a:xfrm>
            <a:off x="7314096" y="290987"/>
            <a:ext cx="1458094" cy="1724179"/>
          </a:xfrm>
          <a:prstGeom prst="rect">
            <a:avLst/>
          </a:prstGeom>
        </p:spPr>
      </p:pic>
      <p:pic>
        <p:nvPicPr>
          <p:cNvPr id="7" name="Bilde 6"/>
          <p:cNvPicPr>
            <a:picLocks noChangeAspect="1"/>
          </p:cNvPicPr>
          <p:nvPr/>
        </p:nvPicPr>
        <p:blipFill>
          <a:blip r:embed="rId5"/>
          <a:stretch>
            <a:fillRect/>
          </a:stretch>
        </p:blipFill>
        <p:spPr>
          <a:xfrm>
            <a:off x="4949672" y="347751"/>
            <a:ext cx="1559942" cy="1698447"/>
          </a:xfrm>
          <a:prstGeom prst="rect">
            <a:avLst/>
          </a:prstGeom>
        </p:spPr>
      </p:pic>
    </p:spTree>
    <p:extLst>
      <p:ext uri="{BB962C8B-B14F-4D97-AF65-F5344CB8AC3E}">
        <p14:creationId xmlns:p14="http://schemas.microsoft.com/office/powerpoint/2010/main" val="332899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398E4A-6F70-C348-B76B-7B10C789D9AA}"/>
              </a:ext>
            </a:extLst>
          </p:cNvPr>
          <p:cNvSpPr>
            <a:spLocks noGrp="1"/>
          </p:cNvSpPr>
          <p:nvPr>
            <p:ph type="title"/>
          </p:nvPr>
        </p:nvSpPr>
        <p:spPr/>
        <p:txBody>
          <a:bodyPr/>
          <a:lstStyle/>
          <a:p>
            <a:r>
              <a:rPr lang="nb-NO" sz="2800" dirty="0" err="1">
                <a:solidFill>
                  <a:srgbClr val="CB0044"/>
                </a:solidFill>
                <a:latin typeface="Verdana" charset="0"/>
              </a:rPr>
              <a:t>Omberamminger</a:t>
            </a:r>
            <a:r>
              <a:rPr lang="nb-NO" sz="2800" dirty="0">
                <a:solidFill>
                  <a:srgbClr val="CB0044"/>
                </a:solidFill>
                <a:latin typeface="Verdana" charset="0"/>
              </a:rPr>
              <a:t> </a:t>
            </a:r>
            <a:r>
              <a:rPr lang="nb-NO" sz="2800" b="0" dirty="0">
                <a:solidFill>
                  <a:srgbClr val="CB0044"/>
                </a:solidFill>
                <a:latin typeface="Verdana" charset="0"/>
              </a:rPr>
              <a:t>(flytting av kamp)</a:t>
            </a:r>
            <a:endParaRPr lang="nb-NO" sz="2800" dirty="0"/>
          </a:p>
        </p:txBody>
      </p:sp>
      <p:sp>
        <p:nvSpPr>
          <p:cNvPr id="3" name="Plassholder for innhold 2">
            <a:extLst>
              <a:ext uri="{FF2B5EF4-FFF2-40B4-BE49-F238E27FC236}">
                <a16:creationId xmlns:a16="http://schemas.microsoft.com/office/drawing/2014/main" id="{9BF99D71-5B98-7444-B083-4EB17ACF5374}"/>
              </a:ext>
            </a:extLst>
          </p:cNvPr>
          <p:cNvSpPr>
            <a:spLocks noGrp="1"/>
          </p:cNvSpPr>
          <p:nvPr>
            <p:ph idx="1"/>
          </p:nvPr>
        </p:nvSpPr>
        <p:spPr>
          <a:xfrm>
            <a:off x="323850" y="1125538"/>
            <a:ext cx="8820150" cy="4751734"/>
          </a:xfrm>
        </p:spPr>
        <p:txBody>
          <a:bodyPr/>
          <a:lstStyle/>
          <a:p>
            <a:r>
              <a:rPr lang="nb-NO" dirty="0">
                <a:latin typeface="Verdana" charset="0"/>
              </a:rPr>
              <a:t>Tre typer</a:t>
            </a:r>
          </a:p>
          <a:p>
            <a:pPr lvl="1"/>
            <a:r>
              <a:rPr lang="nb-NO" sz="2000" dirty="0">
                <a:latin typeface="Verdana" charset="0"/>
              </a:rPr>
              <a:t>Endringer i forbindelse med høring av terminlister og en uke i desember. Regionen har ansvar for dommere. Ikke gebyr.</a:t>
            </a:r>
          </a:p>
          <a:p>
            <a:pPr lvl="1"/>
            <a:r>
              <a:rPr lang="nb-NO" sz="2000" dirty="0">
                <a:latin typeface="Verdana" charset="0"/>
              </a:rPr>
              <a:t>Endring mer enn 7 dager før kamp, ikke gebyr, men den som omberammer må skaffe og betale dommere.</a:t>
            </a:r>
          </a:p>
          <a:p>
            <a:pPr lvl="1"/>
            <a:r>
              <a:rPr lang="nb-NO" sz="2000" dirty="0">
                <a:latin typeface="Verdana" charset="0"/>
              </a:rPr>
              <a:t>Endringer mindre enn 7 dager, gebyr 750 kr, den som omberammer må skaffe og betale dommere.</a:t>
            </a:r>
          </a:p>
          <a:p>
            <a:r>
              <a:rPr lang="nb-NO" dirty="0"/>
              <a:t>Kamper i </a:t>
            </a:r>
            <a:r>
              <a:rPr lang="nb-NO" i="1" dirty="0"/>
              <a:t>Minihåndball</a:t>
            </a:r>
            <a:r>
              <a:rPr lang="nb-NO" dirty="0"/>
              <a:t> og </a:t>
            </a:r>
            <a:r>
              <a:rPr lang="nb-NO" i="1" dirty="0" err="1"/>
              <a:t>Aktivitetsserien</a:t>
            </a:r>
            <a:r>
              <a:rPr lang="nb-NO" dirty="0"/>
              <a:t> kan ikke omberammes.</a:t>
            </a:r>
          </a:p>
          <a:p>
            <a:r>
              <a:rPr lang="nb-NO" dirty="0" err="1"/>
              <a:t>Omberamminger</a:t>
            </a:r>
            <a:r>
              <a:rPr lang="nb-NO" dirty="0"/>
              <a:t> i 3. divisjon og </a:t>
            </a:r>
            <a:r>
              <a:rPr lang="nb-NO" dirty="0" err="1"/>
              <a:t>Regionsseriene</a:t>
            </a:r>
            <a:r>
              <a:rPr lang="nb-NO" dirty="0"/>
              <a:t>:</a:t>
            </a:r>
            <a:br>
              <a:rPr lang="nb-NO" dirty="0"/>
            </a:br>
            <a:r>
              <a:rPr lang="nb-NO" dirty="0"/>
              <a:t>Lokale kamper kan omberammes på vanlig måte, men doble bortekamper kan ikke omberammes. (unntak i høringsperiode før sesongstart)</a:t>
            </a:r>
          </a:p>
        </p:txBody>
      </p:sp>
    </p:spTree>
    <p:extLst>
      <p:ext uri="{BB962C8B-B14F-4D97-AF65-F5344CB8AC3E}">
        <p14:creationId xmlns:p14="http://schemas.microsoft.com/office/powerpoint/2010/main" val="281662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Regionstinget 2020</a:t>
            </a:r>
          </a:p>
        </p:txBody>
      </p:sp>
      <p:sp>
        <p:nvSpPr>
          <p:cNvPr id="3" name="TekstSylinder 2"/>
          <p:cNvSpPr txBox="1"/>
          <p:nvPr/>
        </p:nvSpPr>
        <p:spPr>
          <a:xfrm>
            <a:off x="755254" y="2348880"/>
            <a:ext cx="6912768" cy="1569660"/>
          </a:xfrm>
          <a:prstGeom prst="rect">
            <a:avLst/>
          </a:prstGeom>
          <a:noFill/>
        </p:spPr>
        <p:txBody>
          <a:bodyPr wrap="square" rtlCol="0">
            <a:spAutoFit/>
          </a:bodyPr>
          <a:lstStyle/>
          <a:p>
            <a:r>
              <a:rPr lang="nb-NO" dirty="0"/>
              <a:t>9. Til 10. mai 2020 i Stavanger</a:t>
            </a:r>
          </a:p>
          <a:p>
            <a:endParaRPr lang="nb-NO" dirty="0"/>
          </a:p>
          <a:p>
            <a:r>
              <a:rPr lang="nb-NO" dirty="0"/>
              <a:t>Følg med for frister og påmelding. Vi ønsker at flest mulig deltar.</a:t>
            </a:r>
          </a:p>
        </p:txBody>
      </p:sp>
    </p:spTree>
    <p:extLst>
      <p:ext uri="{BB962C8B-B14F-4D97-AF65-F5344CB8AC3E}">
        <p14:creationId xmlns:p14="http://schemas.microsoft.com/office/powerpoint/2010/main" val="1453544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tel 2"/>
          <p:cNvSpPr>
            <a:spLocks noGrp="1"/>
          </p:cNvSpPr>
          <p:nvPr>
            <p:ph type="title"/>
          </p:nvPr>
        </p:nvSpPr>
        <p:spPr>
          <a:xfrm>
            <a:off x="325438" y="53975"/>
            <a:ext cx="8494712" cy="1143000"/>
          </a:xfrm>
        </p:spPr>
        <p:txBody>
          <a:bodyPr/>
          <a:lstStyle/>
          <a:p>
            <a:r>
              <a:rPr lang="nb-NO" dirty="0" err="1">
                <a:solidFill>
                  <a:srgbClr val="CB0044"/>
                </a:solidFill>
                <a:latin typeface="Verdana" charset="0"/>
              </a:rPr>
              <a:t>Omberamminger</a:t>
            </a:r>
            <a:r>
              <a:rPr lang="nb-NO" dirty="0">
                <a:solidFill>
                  <a:srgbClr val="CB0044"/>
                </a:solidFill>
                <a:latin typeface="Verdana" charset="0"/>
              </a:rPr>
              <a:t> </a:t>
            </a:r>
            <a:r>
              <a:rPr lang="nb-NO" b="0" dirty="0">
                <a:solidFill>
                  <a:srgbClr val="CB0044"/>
                </a:solidFill>
                <a:latin typeface="Verdana" charset="0"/>
              </a:rPr>
              <a:t>(flytting av kamp)</a:t>
            </a:r>
          </a:p>
        </p:txBody>
      </p:sp>
      <p:sp>
        <p:nvSpPr>
          <p:cNvPr id="36865" name="Plassholder for innhold 1"/>
          <p:cNvSpPr>
            <a:spLocks noGrp="1"/>
          </p:cNvSpPr>
          <p:nvPr>
            <p:ph idx="1"/>
          </p:nvPr>
        </p:nvSpPr>
        <p:spPr>
          <a:xfrm>
            <a:off x="325438" y="1052736"/>
            <a:ext cx="8496300" cy="4464050"/>
          </a:xfrm>
        </p:spPr>
        <p:txBody>
          <a:bodyPr/>
          <a:lstStyle/>
          <a:p>
            <a:pPr marL="0" indent="0" algn="ctr">
              <a:buNone/>
            </a:pPr>
            <a:r>
              <a:rPr lang="nb-NO" b="1" dirty="0">
                <a:solidFill>
                  <a:srgbClr val="CB0044"/>
                </a:solidFill>
                <a:latin typeface="Verdana" charset="0"/>
              </a:rPr>
              <a:t>Siste frist for </a:t>
            </a:r>
            <a:r>
              <a:rPr lang="nb-NO" b="1" dirty="0" err="1">
                <a:solidFill>
                  <a:srgbClr val="CB0044"/>
                </a:solidFill>
                <a:latin typeface="Verdana" charset="0"/>
              </a:rPr>
              <a:t>omberamming</a:t>
            </a:r>
            <a:r>
              <a:rPr lang="nb-NO" b="1" dirty="0">
                <a:solidFill>
                  <a:srgbClr val="CB0044"/>
                </a:solidFill>
                <a:latin typeface="Verdana" charset="0"/>
              </a:rPr>
              <a:t> er </a:t>
            </a:r>
            <a:r>
              <a:rPr lang="nb-NO" b="1" dirty="0" err="1">
                <a:solidFill>
                  <a:srgbClr val="CB0044"/>
                </a:solidFill>
                <a:latin typeface="Verdana" charset="0"/>
              </a:rPr>
              <a:t>kl</a:t>
            </a:r>
            <a:r>
              <a:rPr lang="nb-NO" b="1" dirty="0">
                <a:solidFill>
                  <a:srgbClr val="CB0044"/>
                </a:solidFill>
                <a:latin typeface="Verdana" charset="0"/>
              </a:rPr>
              <a:t> 12:00 siste virkedag før opprinnelig kamptidspunkt. </a:t>
            </a:r>
          </a:p>
          <a:p>
            <a:r>
              <a:rPr lang="nb-NO" dirty="0">
                <a:latin typeface="Verdana" charset="0"/>
              </a:rPr>
              <a:t>Søknad om alle endringer må registreres i TA.</a:t>
            </a:r>
          </a:p>
          <a:p>
            <a:r>
              <a:rPr lang="nb-NO" dirty="0">
                <a:latin typeface="Verdana" charset="0"/>
              </a:rPr>
              <a:t>Avtal med motstander og sjekke at det er </a:t>
            </a:r>
            <a:r>
              <a:rPr lang="nb-NO" u="sng" dirty="0">
                <a:latin typeface="Verdana" charset="0"/>
              </a:rPr>
              <a:t>ledig </a:t>
            </a:r>
            <a:r>
              <a:rPr lang="nb-NO" u="sng" dirty="0" err="1">
                <a:latin typeface="Verdana" charset="0"/>
              </a:rPr>
              <a:t>halltid</a:t>
            </a:r>
            <a:r>
              <a:rPr lang="nb-NO" dirty="0">
                <a:latin typeface="Verdana" charset="0"/>
              </a:rPr>
              <a:t>. Dersom kamper plasseres utenfor åpningstid vil noen haller fakturere laget for dette. Skriv gjerne en kommentar i </a:t>
            </a:r>
            <a:r>
              <a:rPr lang="nb-NO" dirty="0" err="1">
                <a:latin typeface="Verdana" charset="0"/>
              </a:rPr>
              <a:t>omberammingssøknaden</a:t>
            </a:r>
            <a:r>
              <a:rPr lang="nb-NO" dirty="0">
                <a:latin typeface="Verdana" charset="0"/>
              </a:rPr>
              <a:t> om at dere har klarert med hallen at kampen kan spilles utenfor åpningstid.</a:t>
            </a:r>
          </a:p>
          <a:p>
            <a:r>
              <a:rPr lang="nb-NO" dirty="0">
                <a:latin typeface="Verdana" charset="0"/>
              </a:rPr>
              <a:t>Banedagbok – sjekk ledig </a:t>
            </a:r>
            <a:r>
              <a:rPr lang="nb-NO" dirty="0" err="1">
                <a:latin typeface="Verdana" charset="0"/>
              </a:rPr>
              <a:t>halltid</a:t>
            </a:r>
            <a:r>
              <a:rPr lang="nb-NO">
                <a:latin typeface="Verdana" charset="0"/>
              </a:rPr>
              <a:t>.</a:t>
            </a:r>
            <a:endParaRPr lang="nb-NO" dirty="0">
              <a:latin typeface="Verdana" charset="0"/>
            </a:endParaRPr>
          </a:p>
          <a:p>
            <a:r>
              <a:rPr lang="nb-NO" dirty="0">
                <a:latin typeface="Verdana" charset="0"/>
              </a:rPr>
              <a:t>Informer dommer om at kampen er omberammet</a:t>
            </a:r>
          </a:p>
          <a:p>
            <a:r>
              <a:rPr lang="nb-NO" dirty="0">
                <a:latin typeface="Verdana" charset="0"/>
              </a:rPr>
              <a:t>Nytt tidspunkt for kamp må avtales før kampen skulle vært spilt. Dersom vi ikke får beskjed om nytt tidspunkt før kampen skulle vært spilt, vil laget bli registrert med «ikke møtt».</a:t>
            </a:r>
          </a:p>
          <a:p>
            <a:pPr>
              <a:buNone/>
            </a:pPr>
            <a:endParaRPr lang="nb-NO" dirty="0"/>
          </a:p>
          <a:p>
            <a:pPr lvl="1"/>
            <a:endParaRPr lang="nb-NO" dirty="0">
              <a:latin typeface="Verdana" charset="0"/>
            </a:endParaRPr>
          </a:p>
        </p:txBody>
      </p:sp>
    </p:spTree>
    <p:extLst>
      <p:ext uri="{BB962C8B-B14F-4D97-AF65-F5344CB8AC3E}">
        <p14:creationId xmlns:p14="http://schemas.microsoft.com/office/powerpoint/2010/main" val="3091030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323850" y="980728"/>
            <a:ext cx="8496300" cy="4824536"/>
          </a:xfrm>
        </p:spPr>
        <p:txBody>
          <a:bodyPr/>
          <a:lstStyle/>
          <a:p>
            <a:pPr marL="0" indent="0">
              <a:buFontTx/>
              <a:buNone/>
              <a:defRPr/>
            </a:pPr>
            <a:r>
              <a:rPr lang="nb-NO" dirty="0"/>
              <a:t>Vi ønsker å ha gode treningsmiljø i alle klubber og på alle lag</a:t>
            </a:r>
          </a:p>
          <a:p>
            <a:pPr marL="0" indent="0">
              <a:buFontTx/>
              <a:buNone/>
              <a:defRPr/>
            </a:pPr>
            <a:endParaRPr lang="nb-NO" dirty="0"/>
          </a:p>
          <a:p>
            <a:pPr marL="0" indent="0">
              <a:buFontTx/>
              <a:buNone/>
              <a:defRPr/>
            </a:pPr>
            <a:r>
              <a:rPr lang="nb-NO" dirty="0"/>
              <a:t>Hva betyr gode treningsmiljø?</a:t>
            </a:r>
          </a:p>
          <a:p>
            <a:pPr>
              <a:defRPr/>
            </a:pPr>
            <a:r>
              <a:rPr lang="nb-NO" dirty="0"/>
              <a:t>Skape engasjement og indre motivasjon hos spillere</a:t>
            </a:r>
          </a:p>
          <a:p>
            <a:pPr>
              <a:defRPr/>
            </a:pPr>
            <a:r>
              <a:rPr lang="nb-NO" dirty="0"/>
              <a:t>Skape sosiale forpliktelser i mellom utøverne</a:t>
            </a:r>
          </a:p>
          <a:p>
            <a:pPr>
              <a:defRPr/>
            </a:pPr>
            <a:r>
              <a:rPr lang="nb-NO" dirty="0"/>
              <a:t>La alle spillere oppleve mestring</a:t>
            </a:r>
          </a:p>
          <a:p>
            <a:pPr>
              <a:defRPr/>
            </a:pPr>
            <a:endParaRPr lang="nb-NO" dirty="0"/>
          </a:p>
          <a:p>
            <a:pPr>
              <a:defRPr/>
            </a:pPr>
            <a:endParaRPr lang="nb-NO" dirty="0"/>
          </a:p>
          <a:p>
            <a:pPr>
              <a:defRPr/>
            </a:pPr>
            <a:r>
              <a:rPr lang="nb-NO" dirty="0"/>
              <a:t>Trene med god kvalitet</a:t>
            </a:r>
          </a:p>
          <a:p>
            <a:pPr>
              <a:defRPr/>
            </a:pPr>
            <a:r>
              <a:rPr lang="nb-NO" dirty="0"/>
              <a:t>Fornuftig treningsinnhold</a:t>
            </a:r>
          </a:p>
          <a:p>
            <a:pPr lvl="1">
              <a:defRPr/>
            </a:pPr>
            <a:r>
              <a:rPr lang="nb-NO" dirty="0"/>
              <a:t>Allsidig </a:t>
            </a:r>
            <a:r>
              <a:rPr lang="nb-NO" dirty="0" err="1"/>
              <a:t>ballek</a:t>
            </a:r>
            <a:r>
              <a:rPr lang="nb-NO" dirty="0"/>
              <a:t>, teknisk trening, basis/fysisk trening, taktisk trening ++</a:t>
            </a:r>
          </a:p>
          <a:p>
            <a:pPr>
              <a:defRPr/>
            </a:pPr>
            <a:r>
              <a:rPr lang="nb-NO" dirty="0"/>
              <a:t>Trene mye og variert</a:t>
            </a:r>
          </a:p>
          <a:p>
            <a:pPr marL="0" indent="0">
              <a:buNone/>
              <a:defRPr/>
            </a:pPr>
            <a:r>
              <a:rPr lang="nb-NO" dirty="0"/>
              <a:t>Dere som  klubbtrenere og ledere skaper gode treningsmiljø</a:t>
            </a:r>
          </a:p>
        </p:txBody>
      </p:sp>
      <p:sp>
        <p:nvSpPr>
          <p:cNvPr id="41986" name="Tittel 2"/>
          <p:cNvSpPr>
            <a:spLocks noGrp="1"/>
          </p:cNvSpPr>
          <p:nvPr>
            <p:ph type="title"/>
          </p:nvPr>
        </p:nvSpPr>
        <p:spPr/>
        <p:txBody>
          <a:bodyPr/>
          <a:lstStyle/>
          <a:p>
            <a:r>
              <a:rPr lang="nb-NO" altLang="x-none" dirty="0">
                <a:solidFill>
                  <a:srgbClr val="CB0044"/>
                </a:solidFill>
                <a:ea typeface="ＭＳ Ｐゴシック" charset="-128"/>
              </a:rPr>
              <a:t>Spillerutvikling i Region SørVest</a:t>
            </a:r>
          </a:p>
        </p:txBody>
      </p:sp>
      <p:pic>
        <p:nvPicPr>
          <p:cNvPr id="3" name="Bilde 2"/>
          <p:cNvPicPr>
            <a:picLocks noChangeAspect="1"/>
          </p:cNvPicPr>
          <p:nvPr/>
        </p:nvPicPr>
        <p:blipFill rotWithShape="1">
          <a:blip r:embed="rId3" cstate="print">
            <a:extLst>
              <a:ext uri="{28A0092B-C50C-407E-A947-70E740481C1C}">
                <a14:useLocalDpi xmlns:a14="http://schemas.microsoft.com/office/drawing/2010/main" val="0"/>
              </a:ext>
            </a:extLst>
          </a:blip>
          <a:srcRect l="16752" t="16751" r="16238" b="7873"/>
          <a:stretch/>
        </p:blipFill>
        <p:spPr>
          <a:xfrm>
            <a:off x="6636567" y="2731345"/>
            <a:ext cx="2159919" cy="1619940"/>
          </a:xfrm>
          <a:prstGeom prst="rect">
            <a:avLst/>
          </a:prstGeom>
        </p:spPr>
      </p:pic>
    </p:spTree>
    <p:extLst>
      <p:ext uri="{BB962C8B-B14F-4D97-AF65-F5344CB8AC3E}">
        <p14:creationId xmlns:p14="http://schemas.microsoft.com/office/powerpoint/2010/main" val="2017215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tel 1"/>
          <p:cNvSpPr>
            <a:spLocks noGrp="1"/>
          </p:cNvSpPr>
          <p:nvPr>
            <p:ph type="title"/>
          </p:nvPr>
        </p:nvSpPr>
        <p:spPr>
          <a:xfrm>
            <a:off x="323850" y="53975"/>
            <a:ext cx="8820150" cy="782638"/>
          </a:xfrm>
        </p:spPr>
        <p:txBody>
          <a:bodyPr/>
          <a:lstStyle/>
          <a:p>
            <a:r>
              <a:rPr lang="nb-NO" altLang="x-none" sz="2800">
                <a:solidFill>
                  <a:srgbClr val="CB0044"/>
                </a:solidFill>
                <a:ea typeface="ＭＳ Ｐゴシック" charset="-128"/>
              </a:rPr>
              <a:t>Regionen har stort fokus på fysisk trening</a:t>
            </a:r>
          </a:p>
        </p:txBody>
      </p:sp>
      <p:sp>
        <p:nvSpPr>
          <p:cNvPr id="45058" name="Plassholder for innhold 2"/>
          <p:cNvSpPr>
            <a:spLocks noGrp="1"/>
          </p:cNvSpPr>
          <p:nvPr>
            <p:ph sz="half" idx="1"/>
          </p:nvPr>
        </p:nvSpPr>
        <p:spPr>
          <a:xfrm>
            <a:off x="179388" y="1052737"/>
            <a:ext cx="3455987" cy="4536852"/>
          </a:xfrm>
        </p:spPr>
        <p:txBody>
          <a:bodyPr/>
          <a:lstStyle/>
          <a:p>
            <a:pPr marL="0" indent="0">
              <a:buFontTx/>
              <a:buNone/>
            </a:pPr>
            <a:r>
              <a:rPr lang="nb-NO" altLang="x-none" sz="1800" dirty="0">
                <a:ea typeface="ＭＳ Ｐゴシック" charset="-128"/>
              </a:rPr>
              <a:t>Regionen lager og sender ut styrketreningsprogram til 13,14, 15 og 16 åringer</a:t>
            </a:r>
          </a:p>
          <a:p>
            <a:pPr marL="0" indent="0">
              <a:buFontTx/>
              <a:buNone/>
            </a:pPr>
            <a:endParaRPr lang="nb-NO" altLang="x-none" sz="1800" dirty="0">
              <a:ea typeface="ＭＳ Ｐゴシック" charset="-128"/>
            </a:endParaRPr>
          </a:p>
          <a:p>
            <a:pPr marL="0" indent="0">
              <a:buFontTx/>
              <a:buNone/>
            </a:pPr>
            <a:r>
              <a:rPr lang="nb-NO" altLang="x-none" sz="1800" dirty="0">
                <a:ea typeface="ＭＳ Ｐゴシック" charset="-128"/>
              </a:rPr>
              <a:t>Klubb besøk for 16 åringene</a:t>
            </a:r>
          </a:p>
          <a:p>
            <a:pPr marL="0" indent="0">
              <a:buFontTx/>
              <a:buNone/>
            </a:pPr>
            <a:endParaRPr lang="nb-NO" altLang="x-none" sz="2400" dirty="0">
              <a:ea typeface="ＭＳ Ｐゴシック" charset="-128"/>
            </a:endParaRPr>
          </a:p>
          <a:p>
            <a:pPr marL="0" indent="0">
              <a:buFontTx/>
              <a:buNone/>
            </a:pPr>
            <a:endParaRPr lang="nb-NO" altLang="x-none" sz="2400" dirty="0">
              <a:ea typeface="ＭＳ Ｐゴシック" charset="-128"/>
            </a:endParaRPr>
          </a:p>
        </p:txBody>
      </p:sp>
      <p:pic>
        <p:nvPicPr>
          <p:cNvPr id="45059" name="Plassholder for innhold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182" t="1601" r="4408" b="41716"/>
          <a:stretch/>
        </p:blipFill>
        <p:spPr>
          <a:xfrm>
            <a:off x="3635375" y="836613"/>
            <a:ext cx="5191125" cy="4752975"/>
          </a:xfrm>
        </p:spPr>
      </p:pic>
      <p:pic>
        <p:nvPicPr>
          <p:cNvPr id="2" name="Bilde 1"/>
          <p:cNvPicPr>
            <a:picLocks noChangeAspect="1"/>
          </p:cNvPicPr>
          <p:nvPr/>
        </p:nvPicPr>
        <p:blipFill rotWithShape="1">
          <a:blip r:embed="rId4" cstate="print">
            <a:extLst>
              <a:ext uri="{28A0092B-C50C-407E-A947-70E740481C1C}">
                <a14:useLocalDpi xmlns:a14="http://schemas.microsoft.com/office/drawing/2010/main" val="0"/>
              </a:ext>
            </a:extLst>
          </a:blip>
          <a:srcRect r="20515" b="2322"/>
          <a:stretch/>
        </p:blipFill>
        <p:spPr>
          <a:xfrm>
            <a:off x="604088" y="2996952"/>
            <a:ext cx="2731731" cy="3356992"/>
          </a:xfrm>
          <a:prstGeom prst="rect">
            <a:avLst/>
          </a:prstGeom>
        </p:spPr>
      </p:pic>
    </p:spTree>
    <p:extLst>
      <p:ext uri="{BB962C8B-B14F-4D97-AF65-F5344CB8AC3E}">
        <p14:creationId xmlns:p14="http://schemas.microsoft.com/office/powerpoint/2010/main" val="4303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Bild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38" y="641350"/>
            <a:ext cx="9037637"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ittel 4"/>
          <p:cNvSpPr>
            <a:spLocks noGrp="1"/>
          </p:cNvSpPr>
          <p:nvPr>
            <p:ph type="title"/>
          </p:nvPr>
        </p:nvSpPr>
        <p:spPr>
          <a:xfrm>
            <a:off x="325438" y="53975"/>
            <a:ext cx="7772400" cy="587375"/>
          </a:xfrm>
        </p:spPr>
        <p:txBody>
          <a:bodyPr/>
          <a:lstStyle/>
          <a:p>
            <a:pPr algn="ctr"/>
            <a:r>
              <a:rPr lang="nb-NO" altLang="x-none">
                <a:solidFill>
                  <a:srgbClr val="CB0044"/>
                </a:solidFill>
                <a:ea typeface="ＭＳ Ｐゴシック" charset="-128"/>
              </a:rPr>
              <a:t>Spillerutvikling i SørVest:</a:t>
            </a:r>
            <a:endParaRPr lang="nb-NO" altLang="x-none">
              <a:ea typeface="ＭＳ Ｐゴシック" charset="-128"/>
            </a:endParaRPr>
          </a:p>
        </p:txBody>
      </p:sp>
    </p:spTree>
    <p:extLst>
      <p:ext uri="{BB962C8B-B14F-4D97-AF65-F5344CB8AC3E}">
        <p14:creationId xmlns:p14="http://schemas.microsoft.com/office/powerpoint/2010/main" val="841691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tel 8"/>
          <p:cNvSpPr>
            <a:spLocks noGrp="1"/>
          </p:cNvSpPr>
          <p:nvPr>
            <p:ph type="title"/>
          </p:nvPr>
        </p:nvSpPr>
        <p:spPr/>
        <p:txBody>
          <a:bodyPr/>
          <a:lstStyle/>
          <a:p>
            <a:endParaRPr lang="x-none" altLang="x-none">
              <a:ea typeface="ＭＳ Ｐゴシック" charset="-128"/>
            </a:endParaRPr>
          </a:p>
        </p:txBody>
      </p:sp>
      <p:sp>
        <p:nvSpPr>
          <p:cNvPr id="48130" name="Plassholder for tekst 9"/>
          <p:cNvSpPr>
            <a:spLocks noGrp="1"/>
          </p:cNvSpPr>
          <p:nvPr>
            <p:ph type="body" idx="1"/>
          </p:nvPr>
        </p:nvSpPr>
        <p:spPr>
          <a:xfrm>
            <a:off x="457200" y="764704"/>
            <a:ext cx="4040188" cy="1139825"/>
          </a:xfrm>
        </p:spPr>
        <p:txBody>
          <a:bodyPr/>
          <a:lstStyle/>
          <a:p>
            <a:r>
              <a:rPr lang="nb-NO" altLang="x-none" dirty="0" err="1">
                <a:ea typeface="ＭＳ Ｐゴシック" charset="-128"/>
              </a:rPr>
              <a:t>Oppstartssamlinger</a:t>
            </a:r>
            <a:r>
              <a:rPr lang="nb-NO" altLang="x-none" dirty="0">
                <a:ea typeface="ＭＳ Ｐゴシック" charset="-128"/>
              </a:rPr>
              <a:t> for jenter og gutter 13år (født 2006).</a:t>
            </a:r>
          </a:p>
          <a:p>
            <a:endParaRPr lang="nb-NO" altLang="x-none" dirty="0">
              <a:ea typeface="ＭＳ Ｐゴシック" charset="-128"/>
            </a:endParaRPr>
          </a:p>
        </p:txBody>
      </p:sp>
      <p:sp>
        <p:nvSpPr>
          <p:cNvPr id="48131" name="Plassholder for innhold 10"/>
          <p:cNvSpPr>
            <a:spLocks noGrp="1"/>
          </p:cNvSpPr>
          <p:nvPr>
            <p:ph sz="half" idx="2"/>
          </p:nvPr>
        </p:nvSpPr>
        <p:spPr>
          <a:xfrm>
            <a:off x="457200" y="1773238"/>
            <a:ext cx="4040188" cy="4352925"/>
          </a:xfrm>
        </p:spPr>
        <p:txBody>
          <a:bodyPr/>
          <a:lstStyle/>
          <a:p>
            <a:r>
              <a:rPr lang="nb-NO" altLang="x-none" sz="1800" dirty="0">
                <a:ea typeface="ＭＳ Ｐゴシック" charset="-128"/>
              </a:rPr>
              <a:t>Agder:</a:t>
            </a:r>
          </a:p>
          <a:p>
            <a:pPr lvl="1"/>
            <a:r>
              <a:rPr lang="nb-NO" altLang="x-none" sz="1400" dirty="0">
                <a:ea typeface="ＭＳ Ｐゴシック" charset="-128"/>
              </a:rPr>
              <a:t>Jenter: 11.10</a:t>
            </a:r>
          </a:p>
          <a:p>
            <a:pPr lvl="1"/>
            <a:r>
              <a:rPr lang="nb-NO" altLang="x-none" sz="1400" dirty="0">
                <a:ea typeface="ＭＳ Ｐゴシック" charset="-128"/>
              </a:rPr>
              <a:t>Gutter: 18.10</a:t>
            </a:r>
          </a:p>
          <a:p>
            <a:r>
              <a:rPr lang="nb-NO" altLang="x-none" sz="1800" dirty="0">
                <a:ea typeface="ＭＳ Ｐゴシック" charset="-128"/>
              </a:rPr>
              <a:t>Rogaland:</a:t>
            </a:r>
          </a:p>
          <a:p>
            <a:pPr lvl="1"/>
            <a:r>
              <a:rPr lang="nb-NO" altLang="x-none" sz="1400" dirty="0">
                <a:ea typeface="ＭＳ Ｐゴシック" charset="-128"/>
              </a:rPr>
              <a:t>Jenter 27.9</a:t>
            </a:r>
          </a:p>
          <a:p>
            <a:pPr lvl="1"/>
            <a:r>
              <a:rPr lang="nb-NO" altLang="x-none" sz="1400" dirty="0">
                <a:ea typeface="ＭＳ Ｐゴシック" charset="-128"/>
              </a:rPr>
              <a:t>Gutter 27.9</a:t>
            </a:r>
          </a:p>
          <a:p>
            <a:endParaRPr lang="nb-NO" altLang="x-none" dirty="0">
              <a:ea typeface="ＭＳ Ｐゴシック" charset="-128"/>
            </a:endParaRPr>
          </a:p>
        </p:txBody>
      </p:sp>
      <p:sp>
        <p:nvSpPr>
          <p:cNvPr id="48132" name="Plassholder for tekst 11"/>
          <p:cNvSpPr>
            <a:spLocks noGrp="1"/>
          </p:cNvSpPr>
          <p:nvPr>
            <p:ph type="body" sz="quarter" idx="3"/>
          </p:nvPr>
        </p:nvSpPr>
        <p:spPr>
          <a:xfrm>
            <a:off x="4645025" y="1535113"/>
            <a:ext cx="4041775" cy="441325"/>
          </a:xfrm>
        </p:spPr>
        <p:txBody>
          <a:bodyPr/>
          <a:lstStyle/>
          <a:p>
            <a:r>
              <a:rPr lang="nb-NO" altLang="x-none" dirty="0">
                <a:ea typeface="ＭＳ Ｐゴシック" charset="-128"/>
              </a:rPr>
              <a:t>Fellessamling for jenter og gutter 14år (født 2005)</a:t>
            </a:r>
          </a:p>
          <a:p>
            <a:endParaRPr lang="nb-NO" altLang="x-none" dirty="0">
              <a:ea typeface="ＭＳ Ｐゴシック" charset="-128"/>
            </a:endParaRPr>
          </a:p>
        </p:txBody>
      </p:sp>
      <p:sp>
        <p:nvSpPr>
          <p:cNvPr id="48133" name="Plassholder for innhold 12"/>
          <p:cNvSpPr>
            <a:spLocks noGrp="1"/>
          </p:cNvSpPr>
          <p:nvPr>
            <p:ph sz="quarter" idx="4"/>
          </p:nvPr>
        </p:nvSpPr>
        <p:spPr>
          <a:xfrm>
            <a:off x="4645025" y="1773238"/>
            <a:ext cx="4041775" cy="4352925"/>
          </a:xfrm>
        </p:spPr>
        <p:txBody>
          <a:bodyPr/>
          <a:lstStyle/>
          <a:p>
            <a:r>
              <a:rPr lang="nb-NO" altLang="x-none" sz="1800" dirty="0">
                <a:ea typeface="ＭＳ Ｐゴシック" charset="-128"/>
              </a:rPr>
              <a:t>Agder:</a:t>
            </a:r>
          </a:p>
          <a:p>
            <a:pPr lvl="1"/>
            <a:r>
              <a:rPr lang="nb-NO" altLang="x-none" sz="1400" dirty="0">
                <a:ea typeface="ＭＳ Ｐゴシック" charset="-128"/>
              </a:rPr>
              <a:t>Jenter: 20.9</a:t>
            </a:r>
          </a:p>
          <a:p>
            <a:pPr lvl="1"/>
            <a:r>
              <a:rPr lang="nb-NO" altLang="x-none" sz="1400" dirty="0">
                <a:ea typeface="ＭＳ Ｐゴシック" charset="-128"/>
              </a:rPr>
              <a:t>Gutter: 20.9</a:t>
            </a:r>
          </a:p>
          <a:p>
            <a:r>
              <a:rPr lang="nb-NO" altLang="x-none" sz="1800" dirty="0">
                <a:ea typeface="ＭＳ Ｐゴシック" charset="-128"/>
              </a:rPr>
              <a:t>Rogaland:</a:t>
            </a:r>
          </a:p>
          <a:p>
            <a:pPr lvl="1"/>
            <a:r>
              <a:rPr lang="nb-NO" altLang="x-none" sz="1400" dirty="0">
                <a:ea typeface="ＭＳ Ｐゴシック" charset="-128"/>
              </a:rPr>
              <a:t>Jenter 20.9</a:t>
            </a:r>
          </a:p>
          <a:p>
            <a:pPr lvl="1"/>
            <a:r>
              <a:rPr lang="nb-NO" altLang="x-none" sz="1400" dirty="0">
                <a:ea typeface="ＭＳ Ｐゴシック" charset="-128"/>
              </a:rPr>
              <a:t>Gutter 20.9</a:t>
            </a:r>
          </a:p>
          <a:p>
            <a:endParaRPr lang="nb-NO" altLang="x-none" dirty="0">
              <a:ea typeface="ＭＳ Ｐゴシック" charset="-128"/>
            </a:endParaRPr>
          </a:p>
        </p:txBody>
      </p:sp>
      <p:pic>
        <p:nvPicPr>
          <p:cNvPr id="481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573463"/>
            <a:ext cx="30353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853" b="14257"/>
          <a:stretch/>
        </p:blipFill>
        <p:spPr bwMode="auto">
          <a:xfrm>
            <a:off x="6672982" y="3140968"/>
            <a:ext cx="2013818" cy="24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829971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ssholder for innhold 1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0"/>
            <a:ext cx="9144000" cy="5661247"/>
          </a:xfrm>
        </p:spPr>
      </p:pic>
    </p:spTree>
    <p:extLst>
      <p:ext uri="{BB962C8B-B14F-4D97-AF65-F5344CB8AC3E}">
        <p14:creationId xmlns:p14="http://schemas.microsoft.com/office/powerpoint/2010/main" val="920842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325" y="736468"/>
            <a:ext cx="7772400" cy="1143000"/>
          </a:xfrm>
        </p:spPr>
        <p:txBody>
          <a:bodyPr/>
          <a:lstStyle/>
          <a:p>
            <a:pPr algn="ctr"/>
            <a:r>
              <a:rPr lang="nb-NO" dirty="0">
                <a:solidFill>
                  <a:srgbClr val="CB0044"/>
                </a:solidFill>
              </a:rPr>
              <a:t>Satsing på dommerarbeid</a:t>
            </a:r>
          </a:p>
        </p:txBody>
      </p:sp>
      <p:sp>
        <p:nvSpPr>
          <p:cNvPr id="3" name="Plassholder for innhold 2"/>
          <p:cNvSpPr>
            <a:spLocks noGrp="1"/>
          </p:cNvSpPr>
          <p:nvPr>
            <p:ph idx="1"/>
          </p:nvPr>
        </p:nvSpPr>
        <p:spPr>
          <a:xfrm>
            <a:off x="649467" y="2094512"/>
            <a:ext cx="6791146" cy="3179163"/>
          </a:xfrm>
        </p:spPr>
        <p:txBody>
          <a:bodyPr/>
          <a:lstStyle/>
          <a:p>
            <a:pPr marL="0" indent="0">
              <a:buNone/>
            </a:pPr>
            <a:r>
              <a:rPr lang="nb-NO" b="1" dirty="0">
                <a:ea typeface="Verdana"/>
                <a:cs typeface="Verdana"/>
              </a:rPr>
              <a:t>Administrasjon</a:t>
            </a:r>
            <a:r>
              <a:rPr lang="nb-NO" b="1" dirty="0"/>
              <a:t>:</a:t>
            </a:r>
          </a:p>
          <a:p>
            <a:pPr marL="0" indent="0">
              <a:buNone/>
            </a:pPr>
            <a:r>
              <a:rPr lang="nb-NO" b="1" dirty="0">
                <a:ea typeface="Verdana"/>
                <a:cs typeface="Verdana"/>
              </a:rPr>
              <a:t>Deler av en klubbhus stilling er dedikert til dommerutviklingsarbeid.</a:t>
            </a:r>
            <a:endParaRPr lang="nb-NO" b="1" dirty="0"/>
          </a:p>
          <a:p>
            <a:pPr marL="0" indent="0">
              <a:buNone/>
            </a:pPr>
            <a:endParaRPr lang="nb-NO" dirty="0"/>
          </a:p>
          <a:p>
            <a:r>
              <a:rPr lang="nb-NO" b="1" dirty="0"/>
              <a:t>Utviklingstiltak i samarbeid med vår dommerutviklere i sone og leder for utviklings gruppene.</a:t>
            </a:r>
          </a:p>
          <a:p>
            <a:pPr marL="0" indent="0">
              <a:buNone/>
            </a:pPr>
            <a:endParaRPr lang="nb-NO" dirty="0">
              <a:ea typeface="Verdana"/>
              <a:cs typeface="Verdana"/>
            </a:endParaRPr>
          </a:p>
          <a:p>
            <a:pPr marL="0" indent="0">
              <a:buNone/>
            </a:pPr>
            <a:r>
              <a:rPr lang="nb-NO" dirty="0">
                <a:ea typeface="Verdana"/>
                <a:cs typeface="Verdana"/>
              </a:rPr>
              <a:t>  </a:t>
            </a:r>
            <a:endParaRPr lang="nb-NO" dirty="0"/>
          </a:p>
          <a:p>
            <a:pPr marL="0" indent="0">
              <a:buNone/>
            </a:pPr>
            <a:r>
              <a:rPr lang="nb-NO" dirty="0"/>
              <a:t>   </a:t>
            </a:r>
          </a:p>
          <a:p>
            <a:pPr marL="0" indent="0">
              <a:buNone/>
            </a:pPr>
            <a:endParaRPr lang="nb-NO" dirty="0"/>
          </a:p>
        </p:txBody>
      </p:sp>
      <p:pic>
        <p:nvPicPr>
          <p:cNvPr id="7" name="Bilde 6"/>
          <p:cNvPicPr>
            <a:picLocks noChangeAspect="1"/>
          </p:cNvPicPr>
          <p:nvPr/>
        </p:nvPicPr>
        <p:blipFill>
          <a:blip r:embed="rId3"/>
          <a:stretch>
            <a:fillRect/>
          </a:stretch>
        </p:blipFill>
        <p:spPr>
          <a:xfrm>
            <a:off x="7524328" y="1722171"/>
            <a:ext cx="1628178" cy="1219294"/>
          </a:xfrm>
          <a:prstGeom prst="rect">
            <a:avLst/>
          </a:prstGeom>
        </p:spPr>
      </p:pic>
      <p:pic>
        <p:nvPicPr>
          <p:cNvPr id="9" name="Bilde 8"/>
          <p:cNvPicPr>
            <a:picLocks noChangeAspect="1"/>
          </p:cNvPicPr>
          <p:nvPr/>
        </p:nvPicPr>
        <p:blipFill>
          <a:blip r:embed="rId4"/>
          <a:stretch>
            <a:fillRect/>
          </a:stretch>
        </p:blipFill>
        <p:spPr>
          <a:xfrm>
            <a:off x="7532134" y="2941465"/>
            <a:ext cx="1620372" cy="1287243"/>
          </a:xfrm>
          <a:prstGeom prst="rect">
            <a:avLst/>
          </a:prstGeom>
        </p:spPr>
      </p:pic>
      <p:pic>
        <p:nvPicPr>
          <p:cNvPr id="10" name="Bilde 9"/>
          <p:cNvPicPr>
            <a:picLocks noChangeAspect="1"/>
          </p:cNvPicPr>
          <p:nvPr/>
        </p:nvPicPr>
        <p:blipFill>
          <a:blip r:embed="rId5"/>
          <a:stretch>
            <a:fillRect/>
          </a:stretch>
        </p:blipFill>
        <p:spPr>
          <a:xfrm>
            <a:off x="7547806" y="4221088"/>
            <a:ext cx="1596194" cy="1375648"/>
          </a:xfrm>
          <a:prstGeom prst="rect">
            <a:avLst/>
          </a:prstGeom>
        </p:spPr>
      </p:pic>
    </p:spTree>
    <p:extLst>
      <p:ext uri="{BB962C8B-B14F-4D97-AF65-F5344CB8AC3E}">
        <p14:creationId xmlns:p14="http://schemas.microsoft.com/office/powerpoint/2010/main" val="1053175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3833513" y="1042538"/>
            <a:ext cx="3473450" cy="147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b-NO" sz="1020">
                <a:solidFill>
                  <a:schemeClr val="tx1"/>
                </a:solidFill>
                <a:effectLst/>
                <a:ea typeface="Calibri" charset="0"/>
                <a:cs typeface="Times New Roman" charset="0"/>
              </a:rPr>
              <a:t>Dommer kontakt/ og dommer utvikler</a:t>
            </a:r>
            <a:endParaRPr lang="nb-NO" sz="1020" dirty="0">
              <a:solidFill>
                <a:schemeClr val="tx1"/>
              </a:solidFill>
              <a:effectLst/>
              <a:ea typeface="Calibri" charset="0"/>
              <a:cs typeface="Times New Roman" charset="0"/>
            </a:endParaRPr>
          </a:p>
        </p:txBody>
      </p:sp>
      <p:sp>
        <p:nvSpPr>
          <p:cNvPr id="9" name="Rektangel 8"/>
          <p:cNvSpPr/>
          <p:nvPr/>
        </p:nvSpPr>
        <p:spPr>
          <a:xfrm>
            <a:off x="3811977" y="739775"/>
            <a:ext cx="3565136" cy="241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b-NO" sz="1200" dirty="0">
                <a:solidFill>
                  <a:schemeClr val="tx1"/>
                </a:solidFill>
                <a:effectLst/>
                <a:ea typeface="Calibri" charset="0"/>
                <a:cs typeface="Times New Roman" charset="0"/>
              </a:rPr>
              <a:t>KLUBBEN</a:t>
            </a:r>
          </a:p>
        </p:txBody>
      </p:sp>
      <p:sp>
        <p:nvSpPr>
          <p:cNvPr id="21" name="Ellipse 20"/>
          <p:cNvSpPr/>
          <p:nvPr/>
        </p:nvSpPr>
        <p:spPr>
          <a:xfrm>
            <a:off x="514350" y="657225"/>
            <a:ext cx="3180810" cy="541338"/>
          </a:xfrm>
          <a:prstGeom prst="ellipse">
            <a:avLst/>
          </a:prstGeom>
          <a:solidFill>
            <a:sysClr val="windowText" lastClr="0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nb-NO" sz="1200" dirty="0">
                <a:effectLst/>
                <a:ea typeface="Calibri" charset="0"/>
                <a:cs typeface="Times New Roman" charset="0"/>
              </a:rPr>
              <a:t>    KLUBB   Dommere gr 4</a:t>
            </a:r>
          </a:p>
        </p:txBody>
      </p:sp>
      <p:cxnSp>
        <p:nvCxnSpPr>
          <p:cNvPr id="22" name="Rett linje 21"/>
          <p:cNvCxnSpPr/>
          <p:nvPr/>
        </p:nvCxnSpPr>
        <p:spPr>
          <a:xfrm flipV="1">
            <a:off x="23374" y="1418192"/>
            <a:ext cx="9092192" cy="53427"/>
          </a:xfrm>
          <a:prstGeom prst="line">
            <a:avLst/>
          </a:prstGeom>
          <a:ln/>
        </p:spPr>
        <p:style>
          <a:lnRef idx="2">
            <a:schemeClr val="dk1"/>
          </a:lnRef>
          <a:fillRef idx="0">
            <a:schemeClr val="dk1"/>
          </a:fillRef>
          <a:effectRef idx="1">
            <a:schemeClr val="dk1"/>
          </a:effectRef>
          <a:fontRef idx="minor">
            <a:schemeClr val="tx1"/>
          </a:fontRef>
        </p:style>
      </p:cxnSp>
      <p:sp>
        <p:nvSpPr>
          <p:cNvPr id="23" name="Rektangel 22"/>
          <p:cNvSpPr/>
          <p:nvPr/>
        </p:nvSpPr>
        <p:spPr>
          <a:xfrm>
            <a:off x="1073390" y="1549670"/>
            <a:ext cx="3624263" cy="937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b-NO" sz="1020" b="1" dirty="0">
                <a:solidFill>
                  <a:schemeClr val="tx1"/>
                </a:solidFill>
                <a:effectLst/>
                <a:ea typeface="Calibri" charset="0"/>
                <a:cs typeface="Times New Roman" charset="0"/>
              </a:rPr>
              <a:t>GRUPPE 3</a:t>
            </a:r>
          </a:p>
          <a:p>
            <a:pPr algn="ctr">
              <a:spcAft>
                <a:spcPts val="0"/>
              </a:spcAft>
            </a:pPr>
            <a:r>
              <a:rPr lang="nb-NO" sz="1020" b="1" dirty="0">
                <a:solidFill>
                  <a:schemeClr val="tx1"/>
                </a:solidFill>
                <a:ea typeface="Calibri" charset="0"/>
                <a:cs typeface="Times New Roman" charset="0"/>
              </a:rPr>
              <a:t>STYRES AV DOMMERUTVIKLER i  SONE</a:t>
            </a:r>
          </a:p>
          <a:p>
            <a:pPr algn="ctr">
              <a:spcAft>
                <a:spcPts val="0"/>
              </a:spcAft>
            </a:pPr>
            <a:r>
              <a:rPr lang="nb-NO" sz="1020" b="1" dirty="0">
                <a:solidFill>
                  <a:schemeClr val="tx1"/>
                </a:solidFill>
                <a:effectLst/>
                <a:ea typeface="Calibri" charset="0"/>
                <a:cs typeface="Times New Roman" charset="0"/>
              </a:rPr>
              <a:t>GRUPPER BLIR SATT SAMMEN</a:t>
            </a:r>
          </a:p>
          <a:p>
            <a:pPr algn="ctr">
              <a:spcAft>
                <a:spcPts val="0"/>
              </a:spcAft>
            </a:pPr>
            <a:r>
              <a:rPr lang="nb-NO" sz="1020" b="1" dirty="0">
                <a:solidFill>
                  <a:schemeClr val="tx1"/>
                </a:solidFill>
                <a:ea typeface="Calibri" charset="0"/>
                <a:cs typeface="Times New Roman" charset="0"/>
              </a:rPr>
              <a:t>(fra dommere som dømmer 14år +)</a:t>
            </a:r>
            <a:endParaRPr lang="nb-NO" sz="1020" b="1" dirty="0">
              <a:solidFill>
                <a:schemeClr val="tx1"/>
              </a:solidFill>
              <a:effectLst/>
              <a:ea typeface="Calibri" charset="0"/>
              <a:cs typeface="Times New Roman" charset="0"/>
            </a:endParaRPr>
          </a:p>
        </p:txBody>
      </p:sp>
      <p:sp>
        <p:nvSpPr>
          <p:cNvPr id="25" name="Rektangel 24"/>
          <p:cNvSpPr/>
          <p:nvPr/>
        </p:nvSpPr>
        <p:spPr>
          <a:xfrm>
            <a:off x="5217363" y="1537718"/>
            <a:ext cx="2862263" cy="957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endParaRPr lang="nb-NO" sz="1200" dirty="0">
              <a:effectLst/>
              <a:ea typeface="Calibri" charset="0"/>
              <a:cs typeface="Times New Roman" charset="0"/>
            </a:endParaRPr>
          </a:p>
          <a:p>
            <a:pPr algn="ctr">
              <a:spcAft>
                <a:spcPts val="0"/>
              </a:spcAft>
            </a:pPr>
            <a:r>
              <a:rPr lang="nb-NO" sz="1200" dirty="0">
                <a:solidFill>
                  <a:schemeClr val="tx1"/>
                </a:solidFill>
                <a:effectLst/>
                <a:ea typeface="Calibri" charset="0"/>
                <a:cs typeface="Times New Roman" charset="0"/>
              </a:rPr>
              <a:t>Dommer </a:t>
            </a:r>
            <a:r>
              <a:rPr lang="nb-NO" sz="1050" dirty="0">
                <a:solidFill>
                  <a:schemeClr val="tx1"/>
                </a:solidFill>
                <a:effectLst/>
                <a:ea typeface="Calibri" charset="0"/>
                <a:cs typeface="Times New Roman" charset="0"/>
              </a:rPr>
              <a:t>utvikler:</a:t>
            </a:r>
          </a:p>
          <a:p>
            <a:pPr algn="ctr">
              <a:spcAft>
                <a:spcPts val="0"/>
              </a:spcAft>
            </a:pPr>
            <a:r>
              <a:rPr lang="nb-NO" sz="1050" dirty="0">
                <a:solidFill>
                  <a:schemeClr val="tx1"/>
                </a:solidFill>
                <a:effectLst/>
                <a:ea typeface="Calibri" charset="0"/>
                <a:cs typeface="Times New Roman" charset="0"/>
              </a:rPr>
              <a:t> Ansvar:</a:t>
            </a:r>
          </a:p>
          <a:p>
            <a:pPr algn="ctr">
              <a:spcAft>
                <a:spcPts val="0"/>
              </a:spcAft>
            </a:pPr>
            <a:r>
              <a:rPr lang="nb-NO" sz="1050" dirty="0">
                <a:solidFill>
                  <a:schemeClr val="tx1"/>
                </a:solidFill>
                <a:effectLst/>
                <a:ea typeface="Calibri" charset="0"/>
                <a:cs typeface="Times New Roman" charset="0"/>
              </a:rPr>
              <a:t>Kamptildeling, Observasjon</a:t>
            </a:r>
          </a:p>
          <a:p>
            <a:pPr algn="ctr">
              <a:spcAft>
                <a:spcPts val="0"/>
              </a:spcAft>
            </a:pPr>
            <a:r>
              <a:rPr lang="nb-NO" sz="1050" dirty="0">
                <a:solidFill>
                  <a:schemeClr val="tx1"/>
                </a:solidFill>
                <a:effectLst/>
                <a:ea typeface="Calibri" charset="0"/>
                <a:cs typeface="Times New Roman" charset="0"/>
              </a:rPr>
              <a:t>Dommermøter, Dommerkontakt</a:t>
            </a:r>
          </a:p>
          <a:p>
            <a:pPr algn="ctr">
              <a:spcAft>
                <a:spcPts val="0"/>
              </a:spcAft>
            </a:pPr>
            <a:r>
              <a:rPr lang="nb-NO" sz="1050" dirty="0">
                <a:solidFill>
                  <a:schemeClr val="tx1"/>
                </a:solidFill>
                <a:ea typeface="Calibri" charset="0"/>
                <a:cs typeface="Times New Roman" charset="0"/>
              </a:rPr>
              <a:t>Kontakt med gr. 2</a:t>
            </a:r>
            <a:endParaRPr lang="nb-NO" sz="1050" dirty="0">
              <a:solidFill>
                <a:schemeClr val="tx1"/>
              </a:solidFill>
              <a:effectLst/>
              <a:ea typeface="Calibri" charset="0"/>
              <a:cs typeface="Times New Roman" charset="0"/>
            </a:endParaRPr>
          </a:p>
          <a:p>
            <a:pPr algn="ctr">
              <a:spcAft>
                <a:spcPts val="0"/>
              </a:spcAft>
            </a:pPr>
            <a:endParaRPr lang="nb-NO" sz="1200" dirty="0">
              <a:effectLst/>
              <a:ea typeface="Calibri" charset="0"/>
              <a:cs typeface="Times New Roman" charset="0"/>
            </a:endParaRPr>
          </a:p>
        </p:txBody>
      </p:sp>
      <p:cxnSp>
        <p:nvCxnSpPr>
          <p:cNvPr id="30" name="Rett linje 29"/>
          <p:cNvCxnSpPr/>
          <p:nvPr/>
        </p:nvCxnSpPr>
        <p:spPr>
          <a:xfrm flipV="1">
            <a:off x="-64698" y="2598813"/>
            <a:ext cx="9135324" cy="54780"/>
          </a:xfrm>
          <a:prstGeom prst="line">
            <a:avLst/>
          </a:prstGeom>
        </p:spPr>
        <p:style>
          <a:lnRef idx="3">
            <a:schemeClr val="dk1"/>
          </a:lnRef>
          <a:fillRef idx="0">
            <a:schemeClr val="dk1"/>
          </a:fillRef>
          <a:effectRef idx="2">
            <a:schemeClr val="dk1"/>
          </a:effectRef>
          <a:fontRef idx="minor">
            <a:schemeClr val="tx1"/>
          </a:fontRef>
        </p:style>
      </p:cxnSp>
      <p:sp>
        <p:nvSpPr>
          <p:cNvPr id="31" name="Rektangel 30"/>
          <p:cNvSpPr/>
          <p:nvPr/>
        </p:nvSpPr>
        <p:spPr>
          <a:xfrm>
            <a:off x="1066265" y="4149443"/>
            <a:ext cx="3624674" cy="1129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b-NO" sz="1400" b="1" dirty="0">
                <a:solidFill>
                  <a:schemeClr val="tx1"/>
                </a:solidFill>
                <a:effectLst/>
                <a:ea typeface="Calibri" charset="0"/>
                <a:cs typeface="Times New Roman" charset="0"/>
              </a:rPr>
              <a:t>Gruppe 1 region</a:t>
            </a:r>
          </a:p>
          <a:p>
            <a:pPr algn="ctr">
              <a:spcAft>
                <a:spcPts val="0"/>
              </a:spcAft>
            </a:pPr>
            <a:r>
              <a:rPr lang="nb-NO" sz="1400" b="1" dirty="0">
                <a:solidFill>
                  <a:schemeClr val="tx1"/>
                </a:solidFill>
                <a:effectLst/>
                <a:ea typeface="Calibri" charset="0"/>
                <a:cs typeface="Times New Roman" charset="0"/>
              </a:rPr>
              <a:t>Dommerutvikler </a:t>
            </a:r>
          </a:p>
          <a:p>
            <a:pPr algn="ctr">
              <a:spcAft>
                <a:spcPts val="0"/>
              </a:spcAft>
            </a:pPr>
            <a:endParaRPr lang="nb-NO" sz="1400" dirty="0">
              <a:solidFill>
                <a:schemeClr val="tx1"/>
              </a:solidFill>
              <a:effectLst/>
              <a:ea typeface="Calibri" charset="0"/>
              <a:cs typeface="Times New Roman" charset="0"/>
            </a:endParaRPr>
          </a:p>
        </p:txBody>
      </p:sp>
      <p:sp>
        <p:nvSpPr>
          <p:cNvPr id="32" name="Rektangel 31"/>
          <p:cNvSpPr/>
          <p:nvPr/>
        </p:nvSpPr>
        <p:spPr>
          <a:xfrm>
            <a:off x="5253038" y="3976688"/>
            <a:ext cx="3049886" cy="1571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b-NO" sz="1050" dirty="0">
                <a:solidFill>
                  <a:schemeClr val="tx1"/>
                </a:solidFill>
                <a:effectLst/>
                <a:ea typeface="Calibri" charset="0"/>
                <a:cs typeface="Times New Roman" charset="0"/>
              </a:rPr>
              <a:t>Dommer utvikler</a:t>
            </a:r>
          </a:p>
          <a:p>
            <a:pPr algn="ctr">
              <a:spcAft>
                <a:spcPts val="0"/>
              </a:spcAft>
            </a:pPr>
            <a:r>
              <a:rPr lang="nb-NO" sz="1050" dirty="0">
                <a:solidFill>
                  <a:schemeClr val="tx1"/>
                </a:solidFill>
                <a:effectLst/>
                <a:ea typeface="Calibri" charset="0"/>
                <a:cs typeface="Times New Roman" charset="0"/>
              </a:rPr>
              <a:t>Regions basert</a:t>
            </a:r>
          </a:p>
          <a:p>
            <a:pPr algn="ctr">
              <a:spcAft>
                <a:spcPts val="0"/>
              </a:spcAft>
            </a:pPr>
            <a:r>
              <a:rPr lang="nb-NO" sz="1050" dirty="0">
                <a:solidFill>
                  <a:schemeClr val="tx1"/>
                </a:solidFill>
                <a:effectLst/>
                <a:ea typeface="Calibri" charset="0"/>
                <a:cs typeface="Times New Roman" charset="0"/>
              </a:rPr>
              <a:t>Ansvar:</a:t>
            </a:r>
          </a:p>
          <a:p>
            <a:pPr algn="ctr">
              <a:spcAft>
                <a:spcPts val="0"/>
              </a:spcAft>
            </a:pPr>
            <a:r>
              <a:rPr lang="nb-NO" sz="1050" dirty="0">
                <a:solidFill>
                  <a:schemeClr val="tx1"/>
                </a:solidFill>
                <a:effectLst/>
                <a:ea typeface="Calibri" charset="0"/>
                <a:cs typeface="Times New Roman" charset="0"/>
              </a:rPr>
              <a:t>Kamp tildeling</a:t>
            </a:r>
          </a:p>
          <a:p>
            <a:pPr algn="ctr">
              <a:spcAft>
                <a:spcPts val="0"/>
              </a:spcAft>
            </a:pPr>
            <a:r>
              <a:rPr lang="nb-NO" sz="1050" dirty="0">
                <a:solidFill>
                  <a:schemeClr val="tx1"/>
                </a:solidFill>
                <a:effectLst/>
                <a:ea typeface="Calibri" charset="0"/>
                <a:cs typeface="Times New Roman" charset="0"/>
              </a:rPr>
              <a:t>Observasjon</a:t>
            </a:r>
          </a:p>
          <a:p>
            <a:pPr algn="ctr">
              <a:spcAft>
                <a:spcPts val="0"/>
              </a:spcAft>
            </a:pPr>
            <a:r>
              <a:rPr lang="nb-NO" sz="1050" dirty="0">
                <a:solidFill>
                  <a:schemeClr val="tx1"/>
                </a:solidFill>
                <a:effectLst/>
                <a:ea typeface="Calibri" charset="0"/>
                <a:cs typeface="Times New Roman" charset="0"/>
              </a:rPr>
              <a:t>Samlinger (Bring/Lerøy)</a:t>
            </a:r>
          </a:p>
          <a:p>
            <a:pPr algn="ctr">
              <a:spcAft>
                <a:spcPts val="0"/>
              </a:spcAft>
            </a:pPr>
            <a:r>
              <a:rPr lang="nb-NO" sz="1050" dirty="0">
                <a:solidFill>
                  <a:schemeClr val="tx1"/>
                </a:solidFill>
                <a:ea typeface="Calibri" charset="0"/>
                <a:cs typeface="Times New Roman" charset="0"/>
              </a:rPr>
              <a:t>Samlinger sone ledere</a:t>
            </a:r>
            <a:endParaRPr lang="nb-NO" sz="1050" dirty="0">
              <a:solidFill>
                <a:schemeClr val="tx1"/>
              </a:solidFill>
              <a:effectLst/>
              <a:ea typeface="Calibri" charset="0"/>
              <a:cs typeface="Times New Roman" charset="0"/>
            </a:endParaRPr>
          </a:p>
          <a:p>
            <a:pPr algn="ctr">
              <a:spcAft>
                <a:spcPts val="0"/>
              </a:spcAft>
            </a:pPr>
            <a:r>
              <a:rPr lang="nb-NO" sz="1050" dirty="0">
                <a:solidFill>
                  <a:schemeClr val="tx1"/>
                </a:solidFill>
                <a:effectLst/>
                <a:ea typeface="Calibri" charset="0"/>
                <a:cs typeface="Times New Roman" charset="0"/>
              </a:rPr>
              <a:t>Ansvar for å løfte til </a:t>
            </a:r>
            <a:r>
              <a:rPr lang="nb-NO" sz="1050" dirty="0" err="1">
                <a:solidFill>
                  <a:schemeClr val="tx1"/>
                </a:solidFill>
                <a:effectLst/>
                <a:ea typeface="Calibri" charset="0"/>
                <a:cs typeface="Times New Roman" charset="0"/>
              </a:rPr>
              <a:t>trainee</a:t>
            </a:r>
            <a:endParaRPr lang="nb-NO" sz="1050" dirty="0">
              <a:solidFill>
                <a:schemeClr val="tx1"/>
              </a:solidFill>
              <a:effectLst/>
              <a:ea typeface="Calibri" charset="0"/>
              <a:cs typeface="Times New Roman" charset="0"/>
            </a:endParaRPr>
          </a:p>
        </p:txBody>
      </p:sp>
      <p:sp>
        <p:nvSpPr>
          <p:cNvPr id="39" name="Rectangle 36"/>
          <p:cNvSpPr>
            <a:spLocks noChangeArrowheads="1"/>
          </p:cNvSpPr>
          <p:nvPr/>
        </p:nvSpPr>
        <p:spPr bwMode="auto">
          <a:xfrm>
            <a:off x="0" y="-2232"/>
            <a:ext cx="18466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40" name="Rectangle 40"/>
          <p:cNvSpPr>
            <a:spLocks noChangeArrowheads="1"/>
          </p:cNvSpPr>
          <p:nvPr/>
        </p:nvSpPr>
        <p:spPr bwMode="auto">
          <a:xfrm>
            <a:off x="0" y="454968"/>
            <a:ext cx="18466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41" name="Rectangle 41"/>
          <p:cNvSpPr>
            <a:spLocks noChangeArrowheads="1"/>
          </p:cNvSpPr>
          <p:nvPr/>
        </p:nvSpPr>
        <p:spPr bwMode="auto">
          <a:xfrm>
            <a:off x="0" y="912168"/>
            <a:ext cx="18466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42" name="Rectangle 43"/>
          <p:cNvSpPr>
            <a:spLocks noChangeArrowheads="1"/>
          </p:cNvSpPr>
          <p:nvPr/>
        </p:nvSpPr>
        <p:spPr bwMode="auto">
          <a:xfrm>
            <a:off x="0" y="1368098"/>
            <a:ext cx="18466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43" name="Rectangle 46"/>
          <p:cNvSpPr>
            <a:spLocks noChangeArrowheads="1"/>
          </p:cNvSpPr>
          <p:nvPr/>
        </p:nvSpPr>
        <p:spPr bwMode="auto">
          <a:xfrm>
            <a:off x="0" y="1826568"/>
            <a:ext cx="18466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44" name="Rectangle 49"/>
          <p:cNvSpPr>
            <a:spLocks noChangeArrowheads="1"/>
          </p:cNvSpPr>
          <p:nvPr/>
        </p:nvSpPr>
        <p:spPr bwMode="auto">
          <a:xfrm>
            <a:off x="0" y="2283768"/>
            <a:ext cx="18466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45" name="Rectangle 51"/>
          <p:cNvSpPr>
            <a:spLocks noChangeArrowheads="1"/>
          </p:cNvSpPr>
          <p:nvPr/>
        </p:nvSpPr>
        <p:spPr bwMode="auto">
          <a:xfrm>
            <a:off x="0" y="2740968"/>
            <a:ext cx="18466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47" name="Rectangle 55"/>
          <p:cNvSpPr>
            <a:spLocks noChangeArrowheads="1"/>
          </p:cNvSpPr>
          <p:nvPr/>
        </p:nvSpPr>
        <p:spPr bwMode="auto">
          <a:xfrm>
            <a:off x="0" y="3334435"/>
            <a:ext cx="18466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a:ln>
                <a:noFill/>
              </a:ln>
              <a:solidFill>
                <a:schemeClr val="tx1"/>
              </a:solidFill>
              <a:effectLst/>
              <a:latin typeface="Arial" charset="0"/>
            </a:endParaRPr>
          </a:p>
        </p:txBody>
      </p:sp>
      <p:sp>
        <p:nvSpPr>
          <p:cNvPr id="48" name="Rectangle 57"/>
          <p:cNvSpPr>
            <a:spLocks noChangeArrowheads="1"/>
          </p:cNvSpPr>
          <p:nvPr/>
        </p:nvSpPr>
        <p:spPr bwMode="auto">
          <a:xfrm>
            <a:off x="0" y="3655368"/>
            <a:ext cx="18466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49" name="Rectangle 59"/>
          <p:cNvSpPr>
            <a:spLocks noChangeArrowheads="1"/>
          </p:cNvSpPr>
          <p:nvPr/>
        </p:nvSpPr>
        <p:spPr bwMode="auto">
          <a:xfrm>
            <a:off x="0" y="4112568"/>
            <a:ext cx="18466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14" name="TekstSylinder 13"/>
          <p:cNvSpPr txBox="1"/>
          <p:nvPr/>
        </p:nvSpPr>
        <p:spPr>
          <a:xfrm>
            <a:off x="178398" y="143377"/>
            <a:ext cx="3314597" cy="461665"/>
          </a:xfrm>
          <a:prstGeom prst="rect">
            <a:avLst/>
          </a:prstGeom>
          <a:noFill/>
        </p:spPr>
        <p:txBody>
          <a:bodyPr wrap="square" rtlCol="0">
            <a:spAutoFit/>
          </a:bodyPr>
          <a:lstStyle/>
          <a:p>
            <a:pPr algn="ctr"/>
            <a:r>
              <a:rPr lang="nb-NO" b="1" dirty="0">
                <a:solidFill>
                  <a:srgbClr val="CB0044"/>
                </a:solidFill>
              </a:rPr>
              <a:t>Dommer utvikling</a:t>
            </a:r>
          </a:p>
        </p:txBody>
      </p:sp>
      <p:cxnSp>
        <p:nvCxnSpPr>
          <p:cNvPr id="24" name="Rett linje 23"/>
          <p:cNvCxnSpPr/>
          <p:nvPr/>
        </p:nvCxnSpPr>
        <p:spPr>
          <a:xfrm flipV="1">
            <a:off x="-57509" y="3845943"/>
            <a:ext cx="9135324" cy="54780"/>
          </a:xfrm>
          <a:prstGeom prst="line">
            <a:avLst/>
          </a:prstGeom>
        </p:spPr>
        <p:style>
          <a:lnRef idx="3">
            <a:schemeClr val="dk1"/>
          </a:lnRef>
          <a:fillRef idx="0">
            <a:schemeClr val="dk1"/>
          </a:fillRef>
          <a:effectRef idx="2">
            <a:schemeClr val="dk1"/>
          </a:effectRef>
          <a:fontRef idx="minor">
            <a:schemeClr val="tx1"/>
          </a:fontRef>
        </p:style>
      </p:cxnSp>
      <p:sp>
        <p:nvSpPr>
          <p:cNvPr id="26" name="Rektangel 25"/>
          <p:cNvSpPr/>
          <p:nvPr/>
        </p:nvSpPr>
        <p:spPr>
          <a:xfrm>
            <a:off x="956094" y="2753264"/>
            <a:ext cx="3624263" cy="937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b-NO" sz="1020" b="1" dirty="0">
                <a:solidFill>
                  <a:schemeClr val="tx1"/>
                </a:solidFill>
                <a:effectLst/>
                <a:ea typeface="Calibri" charset="0"/>
                <a:cs typeface="Times New Roman" charset="0"/>
              </a:rPr>
              <a:t>GRUPPE 2</a:t>
            </a:r>
          </a:p>
          <a:p>
            <a:pPr algn="ctr">
              <a:spcAft>
                <a:spcPts val="0"/>
              </a:spcAft>
            </a:pPr>
            <a:r>
              <a:rPr lang="nb-NO" sz="1020" b="1" dirty="0">
                <a:solidFill>
                  <a:schemeClr val="tx1"/>
                </a:solidFill>
                <a:ea typeface="Calibri" charset="0"/>
                <a:cs typeface="Times New Roman" charset="0"/>
              </a:rPr>
              <a:t>STYRES AV DOMMERUTVIKLER</a:t>
            </a:r>
          </a:p>
          <a:p>
            <a:pPr algn="ctr">
              <a:spcAft>
                <a:spcPts val="0"/>
              </a:spcAft>
            </a:pPr>
            <a:r>
              <a:rPr lang="nb-NO" sz="1020" b="1" dirty="0">
                <a:solidFill>
                  <a:schemeClr val="tx1"/>
                </a:solidFill>
                <a:ea typeface="Calibri" charset="0"/>
                <a:cs typeface="Times New Roman" charset="0"/>
              </a:rPr>
              <a:t>en i Agder og en i Rogaland</a:t>
            </a:r>
            <a:endParaRPr lang="nb-NO" sz="1020" b="1" dirty="0">
              <a:solidFill>
                <a:schemeClr val="tx1"/>
              </a:solidFill>
              <a:effectLst/>
              <a:ea typeface="Calibri" charset="0"/>
              <a:cs typeface="Times New Roman" charset="0"/>
            </a:endParaRPr>
          </a:p>
        </p:txBody>
      </p:sp>
      <p:sp>
        <p:nvSpPr>
          <p:cNvPr id="27" name="Rektangel 26"/>
          <p:cNvSpPr/>
          <p:nvPr/>
        </p:nvSpPr>
        <p:spPr>
          <a:xfrm>
            <a:off x="5226169" y="2774829"/>
            <a:ext cx="2862263" cy="957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endParaRPr lang="nb-NO" sz="1200" dirty="0">
              <a:effectLst/>
              <a:ea typeface="Calibri" charset="0"/>
              <a:cs typeface="Times New Roman" charset="0"/>
            </a:endParaRPr>
          </a:p>
          <a:p>
            <a:pPr algn="ctr">
              <a:spcAft>
                <a:spcPts val="0"/>
              </a:spcAft>
            </a:pPr>
            <a:r>
              <a:rPr lang="nb-NO" sz="1200" dirty="0">
                <a:solidFill>
                  <a:schemeClr val="tx1"/>
                </a:solidFill>
                <a:effectLst/>
                <a:ea typeface="Calibri" charset="0"/>
                <a:cs typeface="Times New Roman" charset="0"/>
              </a:rPr>
              <a:t>Dommer </a:t>
            </a:r>
            <a:r>
              <a:rPr lang="nb-NO" sz="1050" dirty="0">
                <a:solidFill>
                  <a:schemeClr val="tx1"/>
                </a:solidFill>
                <a:effectLst/>
                <a:ea typeface="Calibri" charset="0"/>
                <a:cs typeface="Times New Roman" charset="0"/>
              </a:rPr>
              <a:t>utvikler:</a:t>
            </a:r>
          </a:p>
          <a:p>
            <a:pPr algn="ctr">
              <a:spcAft>
                <a:spcPts val="0"/>
              </a:spcAft>
            </a:pPr>
            <a:r>
              <a:rPr lang="nb-NO" sz="1050" dirty="0">
                <a:solidFill>
                  <a:schemeClr val="tx1"/>
                </a:solidFill>
                <a:effectLst/>
                <a:ea typeface="Calibri" charset="0"/>
                <a:cs typeface="Times New Roman" charset="0"/>
              </a:rPr>
              <a:t> Ansvar:</a:t>
            </a:r>
          </a:p>
          <a:p>
            <a:pPr algn="ctr">
              <a:spcAft>
                <a:spcPts val="0"/>
              </a:spcAft>
            </a:pPr>
            <a:r>
              <a:rPr lang="nb-NO" sz="1050" dirty="0">
                <a:solidFill>
                  <a:schemeClr val="tx1"/>
                </a:solidFill>
                <a:effectLst/>
                <a:ea typeface="Calibri" charset="0"/>
                <a:cs typeface="Times New Roman" charset="0"/>
              </a:rPr>
              <a:t>Kamptildeling, Observasjon</a:t>
            </a:r>
          </a:p>
          <a:p>
            <a:pPr algn="ctr">
              <a:spcAft>
                <a:spcPts val="0"/>
              </a:spcAft>
            </a:pPr>
            <a:r>
              <a:rPr lang="nb-NO" sz="1050" dirty="0">
                <a:solidFill>
                  <a:schemeClr val="tx1"/>
                </a:solidFill>
                <a:effectLst/>
                <a:ea typeface="Calibri" charset="0"/>
                <a:cs typeface="Times New Roman" charset="0"/>
              </a:rPr>
              <a:t>Dommermøter, Dommerkontakt</a:t>
            </a:r>
          </a:p>
          <a:p>
            <a:pPr algn="ctr">
              <a:spcAft>
                <a:spcPts val="0"/>
              </a:spcAft>
            </a:pPr>
            <a:r>
              <a:rPr lang="nb-NO" sz="1050" dirty="0">
                <a:solidFill>
                  <a:schemeClr val="tx1"/>
                </a:solidFill>
                <a:ea typeface="Calibri" charset="0"/>
                <a:cs typeface="Times New Roman" charset="0"/>
              </a:rPr>
              <a:t>Kontakt med gr. 1</a:t>
            </a:r>
            <a:endParaRPr lang="nb-NO" sz="1050" dirty="0">
              <a:solidFill>
                <a:schemeClr val="tx1"/>
              </a:solidFill>
              <a:effectLst/>
              <a:ea typeface="Calibri" charset="0"/>
              <a:cs typeface="Times New Roman" charset="0"/>
            </a:endParaRPr>
          </a:p>
          <a:p>
            <a:pPr algn="ctr">
              <a:spcAft>
                <a:spcPts val="0"/>
              </a:spcAft>
            </a:pPr>
            <a:endParaRPr lang="nb-NO" sz="1200" dirty="0">
              <a:effectLst/>
              <a:ea typeface="Calibri" charset="0"/>
              <a:cs typeface="Times New Roman" charset="0"/>
            </a:endParaRPr>
          </a:p>
        </p:txBody>
      </p:sp>
    </p:spTree>
    <p:extLst>
      <p:ext uri="{BB962C8B-B14F-4D97-AF65-F5344CB8AC3E}">
        <p14:creationId xmlns:p14="http://schemas.microsoft.com/office/powerpoint/2010/main" val="47512608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325438" y="53975"/>
            <a:ext cx="7772400" cy="5362754"/>
          </a:xfrm>
        </p:spPr>
        <p:txBody>
          <a:bodyPr/>
          <a:lstStyle/>
          <a:p>
            <a:pPr algn="ctr"/>
            <a:br>
              <a:rPr lang="nb-NO" sz="1814" b="0" dirty="0">
                <a:solidFill>
                  <a:srgbClr val="000000"/>
                </a:solidFill>
                <a:latin typeface="TiemposHeadlineMedium"/>
                <a:ea typeface="Verdana"/>
                <a:cs typeface="Verdana"/>
              </a:rPr>
            </a:br>
            <a:r>
              <a:rPr lang="nb-NO" sz="1814" dirty="0">
                <a:solidFill>
                  <a:srgbClr val="000000"/>
                </a:solidFill>
                <a:latin typeface="TiemposHeadlineMedium"/>
                <a:ea typeface="Verdana"/>
                <a:cs typeface="Verdana"/>
              </a:rPr>
              <a:t>Det å være dommer</a:t>
            </a:r>
            <a:br>
              <a:rPr lang="nb-NO" sz="1814" dirty="0">
                <a:solidFill>
                  <a:srgbClr val="000000"/>
                </a:solidFill>
                <a:latin typeface="TiemposHeadlineMedium"/>
                <a:ea typeface="Verdana"/>
                <a:cs typeface="Verdana"/>
              </a:rPr>
            </a:br>
            <a:br>
              <a:rPr lang="nb-NO" sz="1361" dirty="0">
                <a:solidFill>
                  <a:srgbClr val="000000"/>
                </a:solidFill>
                <a:latin typeface="TiemposHeadlineMedium"/>
                <a:ea typeface="Verdana"/>
                <a:cs typeface="Verdana"/>
              </a:rPr>
            </a:br>
            <a:br>
              <a:rPr lang="nb-NO" sz="1361" dirty="0">
                <a:solidFill>
                  <a:srgbClr val="000000"/>
                </a:solidFill>
                <a:latin typeface="TiemposHeadlineMedium"/>
                <a:ea typeface="Verdana"/>
                <a:cs typeface="Verdana"/>
              </a:rPr>
            </a:br>
            <a:r>
              <a:rPr lang="nb-NO" sz="1361" dirty="0">
                <a:solidFill>
                  <a:srgbClr val="000000"/>
                </a:solidFill>
                <a:latin typeface="TiemposHeadlineMedium"/>
                <a:ea typeface="Verdana"/>
                <a:cs typeface="Verdana"/>
              </a:rPr>
              <a:t>Sunniva (15) skrev debattinnlegg om idrettsglede:</a:t>
            </a:r>
            <a:br>
              <a:rPr lang="nb-NO" sz="1361" dirty="0">
                <a:solidFill>
                  <a:srgbClr val="000000"/>
                </a:solidFill>
                <a:latin typeface="TiemposHeadlineMedium"/>
                <a:ea typeface="Verdana"/>
                <a:cs typeface="Verdana"/>
              </a:rPr>
            </a:br>
            <a:br>
              <a:rPr lang="nb-NO" sz="1361" dirty="0">
                <a:solidFill>
                  <a:srgbClr val="000000"/>
                </a:solidFill>
                <a:latin typeface="TiemposHeadlineMedium"/>
                <a:ea typeface="Verdana"/>
                <a:cs typeface="Verdana"/>
              </a:rPr>
            </a:br>
            <a:r>
              <a:rPr lang="nb-NO" sz="1361" dirty="0">
                <a:solidFill>
                  <a:srgbClr val="000000"/>
                </a:solidFill>
                <a:latin typeface="TiemposHeadlineMedium"/>
                <a:ea typeface="Verdana"/>
                <a:cs typeface="Verdana"/>
              </a:rPr>
              <a:t> Jeg trodde ikke det kom til å bli så mange reaksjoner</a:t>
            </a:r>
            <a:br>
              <a:rPr lang="nb-NO" sz="1361" b="0" dirty="0">
                <a:solidFill>
                  <a:srgbClr val="000000"/>
                </a:solidFill>
                <a:latin typeface="Verdana"/>
                <a:ea typeface="Verdana"/>
                <a:cs typeface="Verdana"/>
              </a:rPr>
            </a:br>
            <a:r>
              <a:rPr lang="nb-NO" sz="1361" dirty="0">
                <a:solidFill>
                  <a:srgbClr val="000000"/>
                </a:solidFill>
                <a:latin typeface="TiemposHeadlineMedium"/>
              </a:rPr>
              <a:t>Hinna- jenta Sunniva Skartveit (15) skrev et debattinnlegg til Aftenpostens debattsider Si ;D. Mange har lest og delt innlegget.</a:t>
            </a:r>
            <a:br>
              <a:rPr lang="nb-NO" sz="1361" dirty="0">
                <a:solidFill>
                  <a:srgbClr val="000000"/>
                </a:solidFill>
                <a:latin typeface="TiemposHeadlineMedium"/>
              </a:rPr>
            </a:br>
            <a:br>
              <a:rPr lang="nb-NO" sz="1361" b="0" dirty="0">
                <a:solidFill>
                  <a:srgbClr val="333333"/>
                </a:solidFill>
                <a:latin typeface="Georgia"/>
              </a:rPr>
            </a:br>
            <a:r>
              <a:rPr lang="nb-NO" sz="1361" b="0" dirty="0">
                <a:solidFill>
                  <a:srgbClr val="333333"/>
                </a:solidFill>
                <a:latin typeface="Georgia"/>
              </a:rPr>
              <a:t>Jeg har en enorm lidenskap for håndball. Men for noen dager siden fant jeg ut at det kanskje ikke er </a:t>
            </a:r>
            <a:r>
              <a:rPr lang="nb-NO" sz="1361" b="0" i="1" dirty="0">
                <a:solidFill>
                  <a:srgbClr val="333333"/>
                </a:solidFill>
                <a:latin typeface="Georgia"/>
              </a:rPr>
              <a:t>selve håndballspillet </a:t>
            </a:r>
            <a:r>
              <a:rPr lang="nb-NO" sz="1361" b="0" dirty="0">
                <a:solidFill>
                  <a:srgbClr val="333333"/>
                </a:solidFill>
                <a:latin typeface="Georgia"/>
              </a:rPr>
              <a:t>som engasjerer meg mest, men </a:t>
            </a:r>
            <a:r>
              <a:rPr lang="nb-NO" sz="1361" b="0" i="1" dirty="0">
                <a:solidFill>
                  <a:srgbClr val="333333"/>
                </a:solidFill>
                <a:latin typeface="Georgia"/>
              </a:rPr>
              <a:t>gleden</a:t>
            </a:r>
            <a:r>
              <a:rPr lang="nb-NO" sz="1361" b="0" dirty="0">
                <a:solidFill>
                  <a:srgbClr val="333333"/>
                </a:solidFill>
                <a:latin typeface="Georgia"/>
              </a:rPr>
              <a:t> det gir. Den oppdagelsen fikk jeg da jeg dømte HU-kamper – kamper for funksjons- og utviklingshemmede.</a:t>
            </a:r>
            <a:br>
              <a:rPr lang="nb-NO" sz="1361" b="0" dirty="0">
                <a:solidFill>
                  <a:srgbClr val="333333"/>
                </a:solidFill>
                <a:latin typeface="Georgia"/>
              </a:rPr>
            </a:br>
            <a:br>
              <a:rPr lang="nb-NO" sz="1361" b="0" dirty="0">
                <a:solidFill>
                  <a:srgbClr val="333333"/>
                </a:solidFill>
                <a:latin typeface="Georgia"/>
              </a:rPr>
            </a:br>
            <a:r>
              <a:rPr lang="nb-NO" sz="1361" b="0" dirty="0">
                <a:solidFill>
                  <a:srgbClr val="333333"/>
                </a:solidFill>
                <a:latin typeface="Georgia"/>
              </a:rPr>
              <a:t>Hvem blir vel ikke engasjert av å se Norges gulljenter i aksjon? Vel, å være dommer for HU-kampene er tusen ganger mer engasjerende!</a:t>
            </a:r>
            <a:br>
              <a:rPr lang="nb-NO" sz="1361" b="0" dirty="0">
                <a:solidFill>
                  <a:srgbClr val="333333"/>
                </a:solidFill>
                <a:latin typeface="Georgia"/>
              </a:rPr>
            </a:br>
            <a:br>
              <a:rPr lang="nb-NO" sz="1361" b="0" dirty="0">
                <a:solidFill>
                  <a:srgbClr val="333333"/>
                </a:solidFill>
                <a:latin typeface="Georgia"/>
              </a:rPr>
            </a:br>
            <a:r>
              <a:rPr lang="nb-NO" sz="1361" b="0" dirty="0">
                <a:solidFill>
                  <a:srgbClr val="333333"/>
                </a:solidFill>
                <a:latin typeface="Georgia"/>
              </a:rPr>
              <a:t>Aldri før har jeg opplevd slik idrettsglede, lidenskap og lagånd.</a:t>
            </a:r>
            <a:br>
              <a:rPr lang="nb-NO" sz="1361" b="0" dirty="0">
                <a:solidFill>
                  <a:srgbClr val="333333"/>
                </a:solidFill>
                <a:latin typeface="Georgia"/>
              </a:rPr>
            </a:br>
            <a:r>
              <a:rPr lang="nb-NO" sz="1361" dirty="0">
                <a:solidFill>
                  <a:srgbClr val="333333"/>
                </a:solidFill>
                <a:latin typeface="Georgia"/>
              </a:rPr>
              <a:t>Ingen gule kort</a:t>
            </a:r>
            <a:br>
              <a:rPr lang="nb-NO" sz="1361" dirty="0">
                <a:solidFill>
                  <a:srgbClr val="333333"/>
                </a:solidFill>
                <a:latin typeface="Georgia"/>
              </a:rPr>
            </a:br>
            <a:br>
              <a:rPr lang="nb-NO" sz="1361" b="0" dirty="0">
                <a:solidFill>
                  <a:srgbClr val="333333"/>
                </a:solidFill>
                <a:latin typeface="Georgia"/>
              </a:rPr>
            </a:br>
            <a:r>
              <a:rPr lang="nb-NO" sz="1361" b="0" dirty="0">
                <a:solidFill>
                  <a:srgbClr val="333333"/>
                </a:solidFill>
                <a:latin typeface="Georgia"/>
              </a:rPr>
              <a:t>Arrangøren av turneringen sa følgende: «Ingen andre steder opplever du hundre prosent Fair Play, i tillegg til idrettsglede.»</a:t>
            </a:r>
            <a:br>
              <a:rPr lang="nb-NO" sz="1361" b="0" dirty="0">
                <a:solidFill>
                  <a:srgbClr val="333333"/>
                </a:solidFill>
                <a:latin typeface="Georgia"/>
              </a:rPr>
            </a:br>
            <a:br>
              <a:rPr lang="nb-NO" sz="1361" dirty="0">
                <a:solidFill>
                  <a:srgbClr val="333333"/>
                </a:solidFill>
                <a:latin typeface="Georgia"/>
              </a:rPr>
            </a:br>
            <a:r>
              <a:rPr lang="nb-NO" sz="1361" dirty="0">
                <a:solidFill>
                  <a:srgbClr val="333333"/>
                </a:solidFill>
                <a:latin typeface="Georgia"/>
              </a:rPr>
              <a:t>Og det hadde hun jammen rett i.</a:t>
            </a:r>
            <a:br>
              <a:rPr lang="nb-NO" sz="1361" dirty="0">
                <a:solidFill>
                  <a:srgbClr val="333333"/>
                </a:solidFill>
                <a:latin typeface="Georgia"/>
              </a:rPr>
            </a:br>
            <a:r>
              <a:rPr lang="nb-NO" sz="1361" b="0" dirty="0">
                <a:solidFill>
                  <a:srgbClr val="333333"/>
                </a:solidFill>
                <a:latin typeface="Georgia"/>
              </a:rPr>
              <a:t>Det var så givende å være med og se på alle lagene som heiet på hverandre. </a:t>
            </a:r>
          </a:p>
        </p:txBody>
      </p:sp>
    </p:spTree>
    <p:extLst>
      <p:ext uri="{BB962C8B-B14F-4D97-AF65-F5344CB8AC3E}">
        <p14:creationId xmlns:p14="http://schemas.microsoft.com/office/powerpoint/2010/main" val="1400874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174B3E-6C21-B34F-9740-78843DF1F93D}"/>
              </a:ext>
            </a:extLst>
          </p:cNvPr>
          <p:cNvSpPr>
            <a:spLocks noGrp="1"/>
          </p:cNvSpPr>
          <p:nvPr>
            <p:ph type="title"/>
          </p:nvPr>
        </p:nvSpPr>
        <p:spPr/>
        <p:txBody>
          <a:bodyPr/>
          <a:lstStyle/>
          <a:p>
            <a:r>
              <a:rPr lang="nb-NO" dirty="0">
                <a:solidFill>
                  <a:schemeClr val="tx1"/>
                </a:solidFill>
              </a:rPr>
              <a:t>Klubbhuset - dommermodul</a:t>
            </a:r>
          </a:p>
        </p:txBody>
      </p:sp>
      <p:sp>
        <p:nvSpPr>
          <p:cNvPr id="3" name="Plassholder for innhold 2">
            <a:extLst>
              <a:ext uri="{FF2B5EF4-FFF2-40B4-BE49-F238E27FC236}">
                <a16:creationId xmlns:a16="http://schemas.microsoft.com/office/drawing/2014/main" id="{84838ED8-163E-334C-8901-F982B07A8464}"/>
              </a:ext>
            </a:extLst>
          </p:cNvPr>
          <p:cNvSpPr>
            <a:spLocks noGrp="1"/>
          </p:cNvSpPr>
          <p:nvPr>
            <p:ph sz="half" idx="1"/>
          </p:nvPr>
        </p:nvSpPr>
        <p:spPr>
          <a:xfrm>
            <a:off x="323850" y="1556792"/>
            <a:ext cx="8352606" cy="4032796"/>
          </a:xfrm>
        </p:spPr>
        <p:txBody>
          <a:bodyPr/>
          <a:lstStyle/>
          <a:p>
            <a:r>
              <a:rPr lang="nb-NO" dirty="0"/>
              <a:t>Ny modul  - dommerarbeid i klubb</a:t>
            </a:r>
          </a:p>
          <a:p>
            <a:r>
              <a:rPr lang="nb-NO" dirty="0"/>
              <a:t>Sikre god organisering av «dommerlaget»</a:t>
            </a:r>
          </a:p>
          <a:p>
            <a:pPr marL="0" indent="0">
              <a:buNone/>
            </a:pPr>
            <a:r>
              <a:rPr lang="nb-NO" dirty="0"/>
              <a:t> </a:t>
            </a:r>
          </a:p>
          <a:p>
            <a:r>
              <a:rPr lang="nb-NO" dirty="0"/>
              <a:t>Organisering</a:t>
            </a:r>
          </a:p>
          <a:p>
            <a:r>
              <a:rPr lang="nb-NO" dirty="0"/>
              <a:t>Rekruttering</a:t>
            </a:r>
          </a:p>
          <a:p>
            <a:r>
              <a:rPr lang="nb-NO" dirty="0"/>
              <a:t>Utvikling</a:t>
            </a:r>
          </a:p>
          <a:p>
            <a:endParaRPr lang="nb-NO" dirty="0"/>
          </a:p>
        </p:txBody>
      </p:sp>
    </p:spTree>
    <p:extLst>
      <p:ext uri="{BB962C8B-B14F-4D97-AF65-F5344CB8AC3E}">
        <p14:creationId xmlns:p14="http://schemas.microsoft.com/office/powerpoint/2010/main" val="584698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rgbClr val="CB0044"/>
                </a:solidFill>
              </a:rPr>
              <a:t>Tema for møtet:</a:t>
            </a:r>
          </a:p>
        </p:txBody>
      </p:sp>
      <p:sp>
        <p:nvSpPr>
          <p:cNvPr id="3" name="Plassholder for innhold 2"/>
          <p:cNvSpPr>
            <a:spLocks noGrp="1"/>
          </p:cNvSpPr>
          <p:nvPr>
            <p:ph idx="1"/>
          </p:nvPr>
        </p:nvSpPr>
        <p:spPr/>
        <p:txBody>
          <a:bodyPr/>
          <a:lstStyle/>
          <a:p>
            <a:r>
              <a:rPr lang="nb-NO" b="1" dirty="0"/>
              <a:t>Nyheter og viktig informasjon for sesongen 2019/2020</a:t>
            </a:r>
          </a:p>
          <a:p>
            <a:r>
              <a:rPr lang="nb-NO" b="1" dirty="0" err="1"/>
              <a:t>Aktivitetsserie</a:t>
            </a:r>
            <a:r>
              <a:rPr lang="nb-NO" b="1" dirty="0"/>
              <a:t> 9-11 år </a:t>
            </a:r>
            <a:br>
              <a:rPr lang="nb-NO" b="1" dirty="0"/>
            </a:br>
            <a:r>
              <a:rPr lang="nb-NO" b="1" dirty="0"/>
              <a:t>Herunder kort innføring 5èr håndball</a:t>
            </a:r>
          </a:p>
          <a:p>
            <a:r>
              <a:rPr lang="nb-NO" b="1" dirty="0"/>
              <a:t>Seriespill øvrige klasser</a:t>
            </a:r>
          </a:p>
          <a:p>
            <a:r>
              <a:rPr lang="nb-NO" b="1" dirty="0"/>
              <a:t>Elektroniske søknader</a:t>
            </a:r>
          </a:p>
          <a:p>
            <a:r>
              <a:rPr lang="nb-NO" b="1" dirty="0"/>
              <a:t>Trener-, dommer,- klubb- og spillerutvikling</a:t>
            </a:r>
          </a:p>
          <a:p>
            <a:r>
              <a:rPr lang="nb-NO" b="1" dirty="0"/>
              <a:t>Spørsmålsrunde</a:t>
            </a:r>
          </a:p>
          <a:p>
            <a:pPr marL="0" indent="0">
              <a:buNone/>
            </a:pPr>
            <a:endParaRPr lang="nb-NO" dirty="0"/>
          </a:p>
          <a:p>
            <a:pPr marL="0" indent="0">
              <a:buNone/>
            </a:pPr>
            <a:r>
              <a:rPr lang="nb-NO" dirty="0"/>
              <a:t>Spør gjerne underveis, dersom det er noe du lurer på!</a:t>
            </a:r>
          </a:p>
          <a:p>
            <a:pPr marL="0" indent="0">
              <a:buNone/>
            </a:pPr>
            <a:r>
              <a:rPr lang="nb-NO" dirty="0"/>
              <a:t>Tidsrammen er </a:t>
            </a:r>
            <a:r>
              <a:rPr lang="nb-NO" dirty="0" err="1"/>
              <a:t>max</a:t>
            </a:r>
            <a:r>
              <a:rPr lang="nb-NO" dirty="0"/>
              <a:t> 1,5 timer i plenum. </a:t>
            </a:r>
          </a:p>
          <a:p>
            <a:pPr marL="0" indent="0">
              <a:buNone/>
            </a:pPr>
            <a:r>
              <a:rPr lang="nb-NO" dirty="0"/>
              <a:t>Terminlistene offentliggjøres 6.september</a:t>
            </a:r>
          </a:p>
          <a:p>
            <a:endParaRPr lang="nb-NO" dirty="0"/>
          </a:p>
          <a:p>
            <a:pPr marL="0" indent="0">
              <a:buNone/>
            </a:pPr>
            <a:endParaRPr lang="nb-NO" dirty="0"/>
          </a:p>
          <a:p>
            <a:endParaRPr lang="nb-NO" dirty="0"/>
          </a:p>
        </p:txBody>
      </p:sp>
    </p:spTree>
    <p:extLst>
      <p:ext uri="{BB962C8B-B14F-4D97-AF65-F5344CB8AC3E}">
        <p14:creationId xmlns:p14="http://schemas.microsoft.com/office/powerpoint/2010/main" val="3677766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Bild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557338"/>
            <a:ext cx="3059112"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tel 1"/>
          <p:cNvSpPr>
            <a:spLocks noGrp="1"/>
          </p:cNvSpPr>
          <p:nvPr>
            <p:ph type="title"/>
          </p:nvPr>
        </p:nvSpPr>
        <p:spPr/>
        <p:txBody>
          <a:bodyPr/>
          <a:lstStyle/>
          <a:p>
            <a:r>
              <a:rPr lang="nb-NO" altLang="x-none">
                <a:solidFill>
                  <a:srgbClr val="C00000"/>
                </a:solidFill>
                <a:ea typeface="ＭＳ Ｐゴシック" charset="-128"/>
              </a:rPr>
              <a:t>Rekruttering</a:t>
            </a:r>
          </a:p>
        </p:txBody>
      </p:sp>
      <p:sp>
        <p:nvSpPr>
          <p:cNvPr id="25603" name="Plassholder for innhold 2"/>
          <p:cNvSpPr>
            <a:spLocks noGrp="1"/>
          </p:cNvSpPr>
          <p:nvPr>
            <p:ph idx="1"/>
          </p:nvPr>
        </p:nvSpPr>
        <p:spPr/>
        <p:txBody>
          <a:bodyPr/>
          <a:lstStyle/>
          <a:p>
            <a:r>
              <a:rPr lang="nb-NO" altLang="x-none" b="1">
                <a:ea typeface="ＭＳ Ｐゴシック" charset="-128"/>
              </a:rPr>
              <a:t>MÅL: Alle klubber skal ha en rekrutteringsplan</a:t>
            </a:r>
          </a:p>
          <a:p>
            <a:endParaRPr lang="nb-NO" altLang="x-none">
              <a:ea typeface="ＭＳ Ｐゴシック" charset="-128"/>
            </a:endParaRPr>
          </a:p>
          <a:p>
            <a:r>
              <a:rPr lang="nb-NO" altLang="x-none">
                <a:ea typeface="ＭＳ Ｐゴシック" charset="-128"/>
              </a:rPr>
              <a:t>Stort fokusområde i region SørVest</a:t>
            </a:r>
          </a:p>
          <a:p>
            <a:r>
              <a:rPr lang="nb-NO" altLang="x-none">
                <a:ea typeface="ＭＳ Ｐゴシック" charset="-128"/>
              </a:rPr>
              <a:t>Det gjøres mye bra i klubbene</a:t>
            </a:r>
          </a:p>
          <a:p>
            <a:r>
              <a:rPr lang="nb-NO" altLang="x-none">
                <a:ea typeface="ＭＳ Ｐゴシック" charset="-128"/>
              </a:rPr>
              <a:t>Egen modul i Klubbhuset</a:t>
            </a:r>
          </a:p>
          <a:p>
            <a:r>
              <a:rPr lang="nb-NO" altLang="x-none">
                <a:ea typeface="ＭＳ Ｐゴシック" charset="-128"/>
              </a:rPr>
              <a:t>Vi har laget en Rekrutteringsplan ut i fra </a:t>
            </a:r>
          </a:p>
          <a:p>
            <a:pPr marL="400050" lvl="1" indent="0">
              <a:buFontTx/>
              <a:buNone/>
            </a:pPr>
            <a:r>
              <a:rPr lang="nb-NO" altLang="x-none" sz="2000">
                <a:ea typeface="ＭＳ Ｐゴシック" charset="-128"/>
              </a:rPr>
              <a:t>bidrag fra Klubbene</a:t>
            </a:r>
          </a:p>
          <a:p>
            <a:r>
              <a:rPr lang="nb-NO" altLang="x-none">
                <a:ea typeface="ＭＳ Ｐゴシック" charset="-128"/>
              </a:rPr>
              <a:t>KICKOFF, Prøvetrening,</a:t>
            </a:r>
          </a:p>
          <a:p>
            <a:pPr marL="400050" lvl="1" indent="0">
              <a:buFontTx/>
              <a:buNone/>
            </a:pPr>
            <a:r>
              <a:rPr lang="nb-NO" altLang="x-none" sz="2000">
                <a:ea typeface="ＭＳ Ｐゴシック" charset="-128"/>
              </a:rPr>
              <a:t>Håndballens dag, </a:t>
            </a:r>
            <a:endParaRPr lang="nb-NO" altLang="x-none">
              <a:ea typeface="ＭＳ Ｐゴシック" charset="-128"/>
            </a:endParaRPr>
          </a:p>
          <a:p>
            <a:pPr marL="400050" lvl="1" indent="0">
              <a:buFontTx/>
              <a:buNone/>
            </a:pPr>
            <a:r>
              <a:rPr lang="nb-NO" altLang="x-none" sz="2000">
                <a:ea typeface="ＭＳ Ｐゴシック" charset="-128"/>
              </a:rPr>
              <a:t>Aktivitetsdag i skolen</a:t>
            </a:r>
          </a:p>
          <a:p>
            <a:r>
              <a:rPr lang="nb-NO" altLang="x-none" sz="2400">
                <a:ea typeface="ＭＳ Ｐゴシック" charset="-128"/>
              </a:rPr>
              <a:t>Ny modul gjennomføres i høst</a:t>
            </a:r>
          </a:p>
          <a:p>
            <a:endParaRPr lang="nb-NO" altLang="x-none">
              <a:ea typeface="ＭＳ Ｐゴシック" charset="-128"/>
            </a:endParaRPr>
          </a:p>
        </p:txBody>
      </p:sp>
    </p:spTree>
    <p:extLst>
      <p:ext uri="{BB962C8B-B14F-4D97-AF65-F5344CB8AC3E}">
        <p14:creationId xmlns:p14="http://schemas.microsoft.com/office/powerpoint/2010/main" val="1393631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tel 1"/>
          <p:cNvSpPr>
            <a:spLocks noGrp="1"/>
          </p:cNvSpPr>
          <p:nvPr>
            <p:ph type="title"/>
          </p:nvPr>
        </p:nvSpPr>
        <p:spPr/>
        <p:txBody>
          <a:bodyPr/>
          <a:lstStyle/>
          <a:p>
            <a:r>
              <a:rPr lang="nb-NO" altLang="x-none" dirty="0">
                <a:solidFill>
                  <a:srgbClr val="CB0044"/>
                </a:solidFill>
                <a:ea typeface="ＭＳ Ｐゴシック" charset="-128"/>
              </a:rPr>
              <a:t>KLUBBHUSET</a:t>
            </a:r>
          </a:p>
        </p:txBody>
      </p:sp>
      <p:sp>
        <p:nvSpPr>
          <p:cNvPr id="3" name="Plassholder for innhold 2"/>
          <p:cNvSpPr>
            <a:spLocks noGrp="1"/>
          </p:cNvSpPr>
          <p:nvPr>
            <p:ph idx="1"/>
          </p:nvPr>
        </p:nvSpPr>
        <p:spPr>
          <a:xfrm>
            <a:off x="179388" y="1052513"/>
            <a:ext cx="8640762" cy="504825"/>
          </a:xfrm>
        </p:spPr>
        <p:txBody>
          <a:bodyPr/>
          <a:lstStyle/>
          <a:p>
            <a:pPr>
              <a:defRPr/>
            </a:pPr>
            <a:r>
              <a:rPr lang="nb-NO" dirty="0"/>
              <a:t>8 av 10 ungdomsspillere slutter med håndball i ungdomsårene.</a:t>
            </a:r>
          </a:p>
          <a:p>
            <a:pPr>
              <a:defRPr/>
            </a:pPr>
            <a:r>
              <a:rPr lang="nb-NO" dirty="0"/>
              <a:t>Klubbhuset ønsker å påvirke faktorer som bidrar til at flere ungdommer spiller håndball lengre</a:t>
            </a:r>
          </a:p>
          <a:p>
            <a:pPr lvl="1">
              <a:defRPr/>
            </a:pPr>
            <a:r>
              <a:rPr lang="nb-NO" dirty="0"/>
              <a:t>målet er 10% flere ungdommer</a:t>
            </a:r>
            <a:br>
              <a:rPr lang="nb-NO" dirty="0"/>
            </a:br>
            <a:br>
              <a:rPr lang="nb-NO" dirty="0"/>
            </a:br>
            <a:br>
              <a:rPr lang="nb-NO" dirty="0"/>
            </a:br>
            <a:br>
              <a:rPr lang="nb-NO" dirty="0"/>
            </a:br>
            <a:br>
              <a:rPr lang="nb-NO" dirty="0"/>
            </a:br>
            <a:br>
              <a:rPr lang="nb-NO" dirty="0"/>
            </a:br>
            <a:br>
              <a:rPr lang="nb-NO" dirty="0"/>
            </a:br>
            <a:br>
              <a:rPr lang="nb-NO" dirty="0"/>
            </a:br>
            <a:endParaRPr lang="nb-NO" dirty="0"/>
          </a:p>
          <a:p>
            <a:pPr>
              <a:defRPr/>
            </a:pPr>
            <a:r>
              <a:rPr lang="nb-NO" dirty="0"/>
              <a:t>Klubbhuset tilbyr blant annet klubbutviklingsmodulene</a:t>
            </a:r>
          </a:p>
          <a:p>
            <a:pPr lvl="1">
              <a:defRPr/>
            </a:pPr>
            <a:r>
              <a:rPr lang="nb-NO" i="1" dirty="0"/>
              <a:t>Klubbdrift, (eks: </a:t>
            </a:r>
            <a:r>
              <a:rPr lang="nb-NO" altLang="x-none" i="1" dirty="0" err="1"/>
              <a:t>årshjul</a:t>
            </a:r>
            <a:r>
              <a:rPr lang="nb-NO" altLang="x-none" i="1" dirty="0"/>
              <a:t>, klubbhåndbok, roller og funksjoner på styrenivå)</a:t>
            </a:r>
            <a:endParaRPr lang="nb-NO" i="1" dirty="0"/>
          </a:p>
          <a:p>
            <a:pPr lvl="1">
              <a:defRPr/>
            </a:pPr>
            <a:r>
              <a:rPr lang="nb-NO" i="1" dirty="0"/>
              <a:t>Frivillighet (eks: </a:t>
            </a:r>
            <a:r>
              <a:rPr lang="nb-NO" altLang="x-none" i="1" dirty="0"/>
              <a:t>hvordan få med flere spillere og foreldre)</a:t>
            </a:r>
            <a:endParaRPr lang="nb-NO" i="1" dirty="0"/>
          </a:p>
          <a:p>
            <a:pPr lvl="1">
              <a:defRPr/>
            </a:pPr>
            <a:r>
              <a:rPr lang="nb-NO" i="1" dirty="0"/>
              <a:t>Sportslig ledelse (eks: </a:t>
            </a:r>
            <a:r>
              <a:rPr lang="nb-NO" altLang="x-none" i="1" dirty="0"/>
              <a:t>trenerforum, rekrutteringsplan)</a:t>
            </a:r>
            <a:endParaRPr lang="nb-NO" i="1" dirty="0"/>
          </a:p>
          <a:p>
            <a:pPr lvl="1">
              <a:defRPr/>
            </a:pPr>
            <a:endParaRPr lang="nb-NO" dirty="0"/>
          </a:p>
          <a:p>
            <a:pPr marL="457200" lvl="1" indent="0">
              <a:buFontTx/>
              <a:buNone/>
              <a:defRPr/>
            </a:pPr>
            <a:endParaRPr lang="nb-NO" i="1" dirty="0"/>
          </a:p>
          <a:p>
            <a:pPr marL="457200" lvl="1" indent="0">
              <a:buFontTx/>
              <a:buNone/>
              <a:defRPr/>
            </a:pPr>
            <a:endParaRPr lang="nb-NO" dirty="0"/>
          </a:p>
          <a:p>
            <a:pPr marL="457200" lvl="1" indent="0">
              <a:buFontTx/>
              <a:buNone/>
              <a:defRPr/>
            </a:pPr>
            <a:endParaRPr lang="nb-NO" dirty="0"/>
          </a:p>
          <a:p>
            <a:pPr marL="457200" lvl="1" indent="0">
              <a:buFontTx/>
              <a:buNone/>
              <a:defRPr/>
            </a:pPr>
            <a:endParaRPr lang="nb-NO" dirty="0"/>
          </a:p>
          <a:p>
            <a:pPr marL="457200" lvl="1" indent="0">
              <a:buFontTx/>
              <a:buNone/>
              <a:defRPr/>
            </a:pPr>
            <a:endParaRPr lang="nb-NO" dirty="0"/>
          </a:p>
          <a:p>
            <a:pPr marL="457200" lvl="1" indent="0">
              <a:buFontTx/>
              <a:buNone/>
              <a:defRPr/>
            </a:pPr>
            <a:endParaRPr lang="nb-NO" dirty="0"/>
          </a:p>
          <a:p>
            <a:pPr marL="457200" lvl="1" indent="0">
              <a:buFontTx/>
              <a:buNone/>
              <a:defRPr/>
            </a:pPr>
            <a:endParaRPr lang="nb-NO" dirty="0"/>
          </a:p>
          <a:p>
            <a:pPr marL="457200" lvl="1" indent="0">
              <a:buFontTx/>
              <a:buNone/>
              <a:defRPr/>
            </a:pPr>
            <a:endParaRPr lang="nb-NO" dirty="0"/>
          </a:p>
          <a:p>
            <a:pPr lvl="1">
              <a:defRPr/>
            </a:pPr>
            <a:endParaRPr lang="nb-NO" dirty="0"/>
          </a:p>
        </p:txBody>
      </p:sp>
      <p:pic>
        <p:nvPicPr>
          <p:cNvPr id="4" name="Plassholder for innhold 3" descr="Trapp_2.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045075" y="2420938"/>
            <a:ext cx="41211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293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Bild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8075"/>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ktangel 4"/>
          <p:cNvSpPr>
            <a:spLocks noChangeArrowheads="1"/>
          </p:cNvSpPr>
          <p:nvPr/>
        </p:nvSpPr>
        <p:spPr bwMode="auto">
          <a:xfrm>
            <a:off x="222588" y="188913"/>
            <a:ext cx="8569325" cy="5573712"/>
          </a:xfrm>
          <a:prstGeom prst="rect">
            <a:avLst/>
          </a:prstGeom>
          <a:solidFill>
            <a:schemeClr val="bg1">
              <a:alpha val="83136"/>
            </a:schemeClr>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Char char="•"/>
              <a:defRPr sz="2000">
                <a:solidFill>
                  <a:schemeClr val="tx1"/>
                </a:solidFill>
                <a:latin typeface="Verdana" charset="0"/>
                <a:ea typeface="ＭＳ Ｐゴシック" charset="-128"/>
              </a:defRPr>
            </a:lvl1pPr>
            <a:lvl2pPr marL="742950" indent="-285750">
              <a:spcBef>
                <a:spcPct val="20000"/>
              </a:spcBef>
              <a:buChar char="–"/>
              <a:defRPr sz="1600">
                <a:solidFill>
                  <a:schemeClr val="tx1"/>
                </a:solidFill>
                <a:latin typeface="Verdana" charset="0"/>
                <a:ea typeface="ＭＳ Ｐゴシック" charset="-128"/>
              </a:defRPr>
            </a:lvl2pPr>
            <a:lvl3pPr marL="1143000" indent="-228600">
              <a:spcBef>
                <a:spcPct val="20000"/>
              </a:spcBef>
              <a:buChar char="•"/>
              <a:defRPr sz="1400">
                <a:solidFill>
                  <a:schemeClr val="tx1"/>
                </a:solidFill>
                <a:latin typeface="Verdana" charset="0"/>
                <a:ea typeface="ＭＳ Ｐゴシック" charset="-128"/>
              </a:defRPr>
            </a:lvl3pPr>
            <a:lvl4pPr marL="1600200" indent="-228600">
              <a:spcBef>
                <a:spcPct val="20000"/>
              </a:spcBef>
              <a:defRPr sz="1400">
                <a:solidFill>
                  <a:schemeClr val="tx1"/>
                </a:solidFill>
                <a:latin typeface="Verdana" charset="0"/>
                <a:ea typeface="ＭＳ Ｐゴシック" charset="-128"/>
              </a:defRPr>
            </a:lvl4pPr>
            <a:lvl5pPr marL="2057400" indent="-228600">
              <a:spcBef>
                <a:spcPct val="20000"/>
              </a:spcBef>
              <a:buChar char="•"/>
              <a:defRPr sz="1400">
                <a:solidFill>
                  <a:schemeClr val="tx1"/>
                </a:solidFill>
                <a:latin typeface="Verdana"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Verdana"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Verdana"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Verdana"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Verdana" charset="0"/>
                <a:ea typeface="ＭＳ Ｐゴシック" charset="-128"/>
              </a:defRPr>
            </a:lvl9pPr>
          </a:lstStyle>
          <a:p>
            <a:pPr>
              <a:spcBef>
                <a:spcPct val="0"/>
              </a:spcBef>
              <a:buFontTx/>
              <a:buNone/>
            </a:pPr>
            <a:endParaRPr lang="x-none" altLang="x-none" sz="2400"/>
          </a:p>
        </p:txBody>
      </p:sp>
      <p:sp>
        <p:nvSpPr>
          <p:cNvPr id="29699" name="Tittel 1"/>
          <p:cNvSpPr>
            <a:spLocks noGrp="1"/>
          </p:cNvSpPr>
          <p:nvPr>
            <p:ph type="title"/>
          </p:nvPr>
        </p:nvSpPr>
        <p:spPr>
          <a:xfrm>
            <a:off x="482600" y="385763"/>
            <a:ext cx="7772400" cy="1098550"/>
          </a:xfrm>
        </p:spPr>
        <p:txBody>
          <a:bodyPr/>
          <a:lstStyle/>
          <a:p>
            <a:r>
              <a:rPr lang="nb-NO" altLang="x-none" dirty="0">
                <a:solidFill>
                  <a:srgbClr val="CB0044"/>
                </a:solidFill>
                <a:ea typeface="ＭＳ Ｐゴシック" charset="-128"/>
              </a:rPr>
              <a:t>Bli med i Klubbhuset!</a:t>
            </a:r>
          </a:p>
        </p:txBody>
      </p:sp>
      <p:sp>
        <p:nvSpPr>
          <p:cNvPr id="29700" name="Plassholder for innhold 1"/>
          <p:cNvSpPr>
            <a:spLocks noGrp="1"/>
          </p:cNvSpPr>
          <p:nvPr>
            <p:ph idx="1"/>
          </p:nvPr>
        </p:nvSpPr>
        <p:spPr>
          <a:xfrm>
            <a:off x="323850" y="1772816"/>
            <a:ext cx="8496300" cy="3816772"/>
          </a:xfrm>
        </p:spPr>
        <p:txBody>
          <a:bodyPr/>
          <a:lstStyle/>
          <a:p>
            <a:r>
              <a:rPr lang="nb-NO" altLang="x-none" dirty="0">
                <a:ea typeface="ＭＳ Ｐゴシック" charset="-128"/>
              </a:rPr>
              <a:t>NHF Region SørVest har ressurser til å følge opp klubben.</a:t>
            </a:r>
          </a:p>
          <a:p>
            <a:r>
              <a:rPr lang="nb-NO" altLang="x-none" dirty="0">
                <a:ea typeface="ＭＳ Ｐゴシック" charset="-128"/>
              </a:rPr>
              <a:t>Klubbhuset er gratis. </a:t>
            </a:r>
          </a:p>
          <a:p>
            <a:r>
              <a:rPr lang="nb-NO" altLang="x-none" dirty="0">
                <a:ea typeface="ＭＳ Ｐゴシック" charset="-128"/>
              </a:rPr>
              <a:t>Vi har fått mange gode tilbakemeldinger om innholdet i Klubbhuset. Vi vil ha med alle klubbene</a:t>
            </a:r>
          </a:p>
          <a:p>
            <a:r>
              <a:rPr lang="nb-NO" altLang="x-none" dirty="0">
                <a:ea typeface="ＭＳ Ｐゴシック" charset="-128"/>
              </a:rPr>
              <a:t>Klubbene opplever å bli mer bevisst på hva de skal ha fokus på. Det bidrar til utvikling, noe som er positivt for alle som på en eller annen måte er involvert i klubben. </a:t>
            </a:r>
          </a:p>
          <a:p>
            <a:r>
              <a:rPr lang="nb-NO" altLang="x-none" dirty="0">
                <a:ea typeface="ＭＳ Ｐゴシック" charset="-128"/>
              </a:rPr>
              <a:t>Dere som klubb og vi som region kommer tettere på hverandre. </a:t>
            </a:r>
          </a:p>
        </p:txBody>
      </p:sp>
    </p:spTree>
    <p:extLst>
      <p:ext uri="{BB962C8B-B14F-4D97-AF65-F5344CB8AC3E}">
        <p14:creationId xmlns:p14="http://schemas.microsoft.com/office/powerpoint/2010/main" val="313819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tel 1"/>
          <p:cNvSpPr>
            <a:spLocks noGrp="1"/>
          </p:cNvSpPr>
          <p:nvPr>
            <p:ph type="title"/>
          </p:nvPr>
        </p:nvSpPr>
        <p:spPr/>
        <p:txBody>
          <a:bodyPr/>
          <a:lstStyle/>
          <a:p>
            <a:r>
              <a:rPr lang="nb-NO" altLang="x-none">
                <a:solidFill>
                  <a:srgbClr val="CB0044"/>
                </a:solidFill>
                <a:ea typeface="ＭＳ Ｐゴシック" charset="-128"/>
              </a:rPr>
              <a:t>Trenerutvikling i SørVest</a:t>
            </a:r>
          </a:p>
        </p:txBody>
      </p:sp>
      <p:sp>
        <p:nvSpPr>
          <p:cNvPr id="3" name="Plassholder for innhold 2"/>
          <p:cNvSpPr>
            <a:spLocks noGrp="1"/>
          </p:cNvSpPr>
          <p:nvPr>
            <p:ph sz="half" idx="1"/>
          </p:nvPr>
        </p:nvSpPr>
        <p:spPr>
          <a:xfrm>
            <a:off x="323850" y="1125538"/>
            <a:ext cx="8569325" cy="4464050"/>
          </a:xfrm>
        </p:spPr>
        <p:txBody>
          <a:bodyPr/>
          <a:lstStyle/>
          <a:p>
            <a:pPr>
              <a:defRPr/>
            </a:pPr>
            <a:r>
              <a:rPr lang="nb-NO" sz="2000" dirty="0"/>
              <a:t>MELD DERE PÅ KURS</a:t>
            </a:r>
          </a:p>
          <a:p>
            <a:pPr>
              <a:defRPr/>
            </a:pPr>
            <a:r>
              <a:rPr lang="nb-NO" sz="2000" dirty="0"/>
              <a:t>Kurskatalog</a:t>
            </a:r>
          </a:p>
          <a:p>
            <a:pPr>
              <a:defRPr/>
            </a:pPr>
            <a:r>
              <a:rPr lang="nb-NO" sz="2000" dirty="0"/>
              <a:t>Hjemmesiden vår har masse nyttige tips til trening</a:t>
            </a:r>
          </a:p>
          <a:p>
            <a:pPr>
              <a:defRPr/>
            </a:pPr>
            <a:r>
              <a:rPr lang="nb-NO" sz="2000" dirty="0"/>
              <a:t>NB! Bruk siden Håndballtrening!</a:t>
            </a:r>
          </a:p>
          <a:p>
            <a:pPr lvl="1">
              <a:defRPr/>
            </a:pPr>
            <a:r>
              <a:rPr lang="nb-NO" sz="1600" dirty="0">
                <a:hlinkClick r:id="rId3"/>
              </a:rPr>
              <a:t>Håndballtrening</a:t>
            </a:r>
            <a:endParaRPr lang="nb-NO" sz="1600" dirty="0"/>
          </a:p>
          <a:p>
            <a:pPr lvl="2">
              <a:defRPr/>
            </a:pPr>
            <a:r>
              <a:rPr lang="nb-NO" sz="1600" dirty="0"/>
              <a:t>Her ligger masse </a:t>
            </a:r>
            <a:r>
              <a:rPr lang="nb-NO" sz="1600" dirty="0" err="1"/>
              <a:t>treningstips</a:t>
            </a:r>
            <a:r>
              <a:rPr lang="nb-NO" sz="1600" dirty="0"/>
              <a:t>:</a:t>
            </a:r>
          </a:p>
          <a:p>
            <a:pPr marL="1657350" lvl="3" indent="-285750">
              <a:buFont typeface="Arial" panose="020B0604020202020204" pitchFamily="34" charset="0"/>
              <a:buChar char="•"/>
              <a:defRPr/>
            </a:pPr>
            <a:r>
              <a:rPr lang="nb-NO" sz="1600" dirty="0"/>
              <a:t>Barnehåndball</a:t>
            </a:r>
          </a:p>
          <a:p>
            <a:pPr marL="1657350" lvl="3" indent="-285750">
              <a:buFont typeface="Arial" panose="020B0604020202020204" pitchFamily="34" charset="0"/>
              <a:buChar char="•"/>
              <a:defRPr/>
            </a:pPr>
            <a:r>
              <a:rPr lang="nb-NO" sz="1600" dirty="0" err="1"/>
              <a:t>Målvaktsskolen</a:t>
            </a:r>
            <a:endParaRPr lang="nb-NO" sz="1600" dirty="0"/>
          </a:p>
          <a:p>
            <a:pPr marL="1657350" lvl="3" indent="-285750">
              <a:buFont typeface="Arial" panose="020B0604020202020204" pitchFamily="34" charset="0"/>
              <a:buChar char="•"/>
              <a:defRPr/>
            </a:pPr>
            <a:r>
              <a:rPr lang="nb-NO" sz="1600" dirty="0"/>
              <a:t>Skuddskolen</a:t>
            </a:r>
          </a:p>
          <a:p>
            <a:pPr marL="1657350" lvl="3" indent="-285750">
              <a:buFont typeface="Arial" panose="020B0604020202020204" pitchFamily="34" charset="0"/>
              <a:buChar char="•"/>
              <a:defRPr/>
            </a:pPr>
            <a:r>
              <a:rPr lang="nb-NO" sz="1600" dirty="0"/>
              <a:t>Forsvarsskolen (kommer)</a:t>
            </a:r>
          </a:p>
          <a:p>
            <a:pPr marL="1657350" lvl="3" indent="-285750">
              <a:buFont typeface="Arial" panose="020B0604020202020204" pitchFamily="34" charset="0"/>
              <a:buChar char="•"/>
              <a:defRPr/>
            </a:pPr>
            <a:r>
              <a:rPr lang="nb-NO" sz="1600" dirty="0"/>
              <a:t>Masse mer </a:t>
            </a:r>
            <a:r>
              <a:rPr lang="nb-NO" sz="1600" dirty="0">
                <a:sym typeface="Wingdings" panose="05000000000000000000" pitchFamily="2" charset="2"/>
              </a:rPr>
              <a:t></a:t>
            </a:r>
          </a:p>
          <a:p>
            <a:pPr marL="400050">
              <a:buFont typeface="Arial" panose="020B0604020202020204" pitchFamily="34" charset="0"/>
              <a:buChar char="•"/>
              <a:defRPr/>
            </a:pPr>
            <a:r>
              <a:rPr lang="nb-NO" sz="2000" dirty="0"/>
              <a:t>Trenermentorordningen i klubbhuset er trenerutvikling</a:t>
            </a:r>
          </a:p>
          <a:p>
            <a:pPr marL="400050">
              <a:buFont typeface="Arial" panose="020B0604020202020204" pitchFamily="34" charset="0"/>
              <a:buChar char="•"/>
              <a:defRPr/>
            </a:pPr>
            <a:endParaRPr lang="nb-NO" dirty="0">
              <a:sym typeface="Wingdings" panose="05000000000000000000" pitchFamily="2" charset="2"/>
            </a:endParaRPr>
          </a:p>
        </p:txBody>
      </p:sp>
      <p:sp>
        <p:nvSpPr>
          <p:cNvPr id="4" name="Plassholder for innhold 3"/>
          <p:cNvSpPr>
            <a:spLocks noGrp="1"/>
          </p:cNvSpPr>
          <p:nvPr>
            <p:ph sz="half" idx="2"/>
          </p:nvPr>
        </p:nvSpPr>
        <p:spPr>
          <a:xfrm>
            <a:off x="5148263" y="1125538"/>
            <a:ext cx="3671887" cy="4464050"/>
          </a:xfrm>
        </p:spPr>
        <p:txBody>
          <a:bodyPr/>
          <a:lstStyle/>
          <a:p>
            <a:pPr>
              <a:defRPr/>
            </a:pPr>
            <a:endParaRPr lang="nb-NO" dirty="0"/>
          </a:p>
          <a:p>
            <a:pPr>
              <a:defRPr/>
            </a:pPr>
            <a:endParaRPr lang="nb-NO" dirty="0"/>
          </a:p>
          <a:p>
            <a:pPr>
              <a:defRPr/>
            </a:pPr>
            <a:endParaRPr lang="nb-NO" dirty="0"/>
          </a:p>
          <a:p>
            <a:pPr marL="0" indent="0">
              <a:buFontTx/>
              <a:buNone/>
              <a:defRPr/>
            </a:pPr>
            <a:endParaRPr lang="nb-NO" dirty="0"/>
          </a:p>
        </p:txBody>
      </p:sp>
      <p:pic>
        <p:nvPicPr>
          <p:cNvPr id="32772" name="Bilde 1"/>
          <p:cNvPicPr>
            <a:picLocks noChangeAspect="1"/>
          </p:cNvPicPr>
          <p:nvPr/>
        </p:nvPicPr>
        <p:blipFill>
          <a:blip r:embed="rId4">
            <a:extLst>
              <a:ext uri="{28A0092B-C50C-407E-A947-70E740481C1C}">
                <a14:useLocalDpi xmlns:a14="http://schemas.microsoft.com/office/drawing/2010/main" val="0"/>
              </a:ext>
            </a:extLst>
          </a:blip>
          <a:srcRect l="16206" t="2766" r="16206" b="25935"/>
          <a:stretch>
            <a:fillRect/>
          </a:stretch>
        </p:blipFill>
        <p:spPr bwMode="auto">
          <a:xfrm>
            <a:off x="5097463" y="2420938"/>
            <a:ext cx="357981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685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4294967295"/>
          </p:nvPr>
        </p:nvSpPr>
        <p:spPr>
          <a:xfrm>
            <a:off x="140297" y="1196975"/>
            <a:ext cx="4719736" cy="4464273"/>
          </a:xfrm>
        </p:spPr>
        <p:txBody>
          <a:bodyPr>
            <a:normAutofit fontScale="85000" lnSpcReduction="20000"/>
          </a:bodyPr>
          <a:lstStyle/>
          <a:p>
            <a:pPr marL="0" indent="0">
              <a:buFontTx/>
              <a:buNone/>
              <a:defRPr/>
            </a:pPr>
            <a:r>
              <a:rPr lang="nb-NO" dirty="0"/>
              <a:t>Gode treninger skaper stor aktivitet i klubb og i lagene. </a:t>
            </a:r>
            <a:br>
              <a:rPr lang="nb-NO" dirty="0"/>
            </a:br>
            <a:endParaRPr lang="nb-NO" dirty="0"/>
          </a:p>
          <a:p>
            <a:pPr marL="0" indent="0">
              <a:buFontTx/>
              <a:buNone/>
              <a:defRPr/>
            </a:pPr>
            <a:r>
              <a:rPr lang="nb-NO" dirty="0"/>
              <a:t>Meld klubbens trenere på kurs. </a:t>
            </a:r>
            <a:br>
              <a:rPr lang="nb-NO" dirty="0"/>
            </a:br>
            <a:r>
              <a:rPr lang="nb-NO" sz="1600" dirty="0"/>
              <a:t>(billigere med mange på kurs, betaler for </a:t>
            </a:r>
            <a:r>
              <a:rPr lang="nb-NO" sz="1600" dirty="0" err="1"/>
              <a:t>max</a:t>
            </a:r>
            <a:r>
              <a:rPr lang="nb-NO" sz="1600" dirty="0"/>
              <a:t> 5 pr modul)</a:t>
            </a:r>
            <a:br>
              <a:rPr lang="nb-NO" sz="1600" dirty="0"/>
            </a:br>
            <a:endParaRPr lang="nb-NO" sz="1600" dirty="0"/>
          </a:p>
          <a:p>
            <a:pPr marL="257175" indent="-257175">
              <a:buFont typeface="Arial" panose="020B0604020202020204" pitchFamily="34" charset="0"/>
              <a:buChar char="•"/>
              <a:defRPr/>
            </a:pPr>
            <a:r>
              <a:rPr lang="nb-NO" dirty="0"/>
              <a:t>Gir økt kompetanse</a:t>
            </a:r>
          </a:p>
          <a:p>
            <a:pPr marL="257175" indent="-257175">
              <a:buFont typeface="Arial" panose="020B0604020202020204" pitchFamily="34" charset="0"/>
              <a:buChar char="•"/>
              <a:defRPr/>
            </a:pPr>
            <a:r>
              <a:rPr lang="nb-NO" dirty="0"/>
              <a:t>Gir økt motivasjon for trenere og da også spillerne</a:t>
            </a:r>
          </a:p>
          <a:p>
            <a:pPr marL="257175" indent="-257175">
              <a:buFont typeface="Arial" panose="020B0604020202020204" pitchFamily="34" charset="0"/>
              <a:buChar char="•"/>
              <a:defRPr/>
            </a:pPr>
            <a:r>
              <a:rPr lang="nb-NO" dirty="0"/>
              <a:t>Fører ofte til økt rekruttering</a:t>
            </a:r>
          </a:p>
          <a:p>
            <a:pPr marL="257175" indent="-257175">
              <a:buFont typeface="Arial" panose="020B0604020202020204" pitchFamily="34" charset="0"/>
              <a:buChar char="•"/>
              <a:defRPr/>
            </a:pPr>
            <a:r>
              <a:rPr lang="nb-NO" dirty="0"/>
              <a:t>Vær i forkant av lisensiering</a:t>
            </a:r>
          </a:p>
          <a:p>
            <a:pPr marL="257175" indent="-257175">
              <a:buFont typeface="Arial" panose="020B0604020202020204" pitchFamily="34" charset="0"/>
              <a:buChar char="•"/>
              <a:defRPr/>
            </a:pPr>
            <a:r>
              <a:rPr lang="nb-NO" dirty="0"/>
              <a:t>Må være Trener 2 for å være lagleder A i </a:t>
            </a:r>
            <a:r>
              <a:rPr lang="nb-NO" dirty="0" err="1"/>
              <a:t>Lerøyserien</a:t>
            </a:r>
            <a:r>
              <a:rPr lang="nb-NO" dirty="0"/>
              <a:t> og fra 2. divisjon</a:t>
            </a:r>
          </a:p>
          <a:p>
            <a:pPr marL="257175" indent="-257175">
              <a:buFont typeface="Arial" panose="020B0604020202020204" pitchFamily="34" charset="0"/>
              <a:buChar char="•"/>
              <a:defRPr/>
            </a:pPr>
            <a:endParaRPr lang="nb-NO" dirty="0"/>
          </a:p>
          <a:p>
            <a:pPr marL="257175" indent="-257175">
              <a:buFont typeface="Arial" panose="020B0604020202020204" pitchFamily="34" charset="0"/>
              <a:buChar char="•"/>
              <a:defRPr/>
            </a:pPr>
            <a:endParaRPr lang="nb-NO" dirty="0"/>
          </a:p>
          <a:p>
            <a:pPr marL="0" indent="0">
              <a:buFontTx/>
              <a:buNone/>
              <a:defRPr/>
            </a:pPr>
            <a:r>
              <a:rPr lang="nb-NO" dirty="0"/>
              <a:t>Kurskatalogen kan lastes ned på vår hjemmeside under Utvikling. </a:t>
            </a:r>
          </a:p>
          <a:p>
            <a:pPr marL="257175" indent="-257175">
              <a:buFont typeface="Arial" panose="020B0604020202020204" pitchFamily="34" charset="0"/>
              <a:buChar char="•"/>
              <a:defRPr/>
            </a:pPr>
            <a:endParaRPr lang="nb-NO" dirty="0"/>
          </a:p>
          <a:p>
            <a:pPr marL="257175" indent="-257175">
              <a:buFont typeface="Arial" panose="020B0604020202020204" pitchFamily="34" charset="0"/>
              <a:buChar char="•"/>
              <a:defRPr/>
            </a:pPr>
            <a:endParaRPr lang="nb-NO" dirty="0"/>
          </a:p>
        </p:txBody>
      </p:sp>
      <p:sp>
        <p:nvSpPr>
          <p:cNvPr id="36866" name="Tittel 1"/>
          <p:cNvSpPr>
            <a:spLocks noGrp="1"/>
          </p:cNvSpPr>
          <p:nvPr>
            <p:ph type="title" idx="4294967295"/>
          </p:nvPr>
        </p:nvSpPr>
        <p:spPr>
          <a:xfrm>
            <a:off x="395536" y="53975"/>
            <a:ext cx="6476752" cy="1143000"/>
          </a:xfrm>
        </p:spPr>
        <p:txBody>
          <a:bodyPr/>
          <a:lstStyle/>
          <a:p>
            <a:r>
              <a:rPr lang="nb-NO" altLang="x-none">
                <a:solidFill>
                  <a:srgbClr val="CB0044"/>
                </a:solidFill>
                <a:ea typeface="ＭＳ Ｐゴシック" charset="-128"/>
              </a:rPr>
              <a:t>Kurstilbud</a:t>
            </a:r>
          </a:p>
        </p:txBody>
      </p:sp>
      <p:pic>
        <p:nvPicPr>
          <p:cNvPr id="1026" name="Picture 2" descr="Kurskatalog bilde.jpg.jpg">
            <a:hlinkClick r:id="rId3"/>
            <a:extLst>
              <a:ext uri="{FF2B5EF4-FFF2-40B4-BE49-F238E27FC236}">
                <a16:creationId xmlns:a16="http://schemas.microsoft.com/office/drawing/2014/main" id="{F3A152C9-1005-4032-AA5F-3BA97722E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272" y="270098"/>
            <a:ext cx="3810000"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089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tel 2"/>
          <p:cNvSpPr>
            <a:spLocks noGrp="1"/>
          </p:cNvSpPr>
          <p:nvPr>
            <p:ph type="title"/>
          </p:nvPr>
        </p:nvSpPr>
        <p:spPr>
          <a:xfrm>
            <a:off x="330830" y="-23193"/>
            <a:ext cx="8813169" cy="702294"/>
          </a:xfrm>
        </p:spPr>
        <p:txBody>
          <a:bodyPr/>
          <a:lstStyle/>
          <a:p>
            <a:r>
              <a:rPr lang="nb-NO" altLang="x-none">
                <a:solidFill>
                  <a:srgbClr val="CB0044"/>
                </a:solidFill>
                <a:ea typeface="ＭＳ Ｐゴシック" charset="-128"/>
              </a:rPr>
              <a:t>Barnehåndballkurs:</a:t>
            </a:r>
            <a:endParaRPr lang="nb-NO" altLang="x-none" dirty="0">
              <a:solidFill>
                <a:srgbClr val="CB0044"/>
              </a:solidFill>
              <a:ea typeface="ＭＳ Ｐゴシック" charset="-128"/>
            </a:endParaRPr>
          </a:p>
        </p:txBody>
      </p:sp>
      <p:sp>
        <p:nvSpPr>
          <p:cNvPr id="2" name="Plassholder for innhold 1"/>
          <p:cNvSpPr>
            <a:spLocks noGrp="1"/>
          </p:cNvSpPr>
          <p:nvPr>
            <p:ph idx="1"/>
          </p:nvPr>
        </p:nvSpPr>
        <p:spPr/>
        <p:txBody>
          <a:bodyPr/>
          <a:lstStyle/>
          <a:p>
            <a:pPr>
              <a:defRPr/>
            </a:pPr>
            <a:endParaRPr lang="nb-NO" dirty="0"/>
          </a:p>
          <a:p>
            <a:pPr marL="0" indent="0">
              <a:buFontTx/>
              <a:buNone/>
              <a:defRPr/>
            </a:pPr>
            <a:endParaRPr lang="nb-NO" dirty="0"/>
          </a:p>
          <a:p>
            <a:pPr>
              <a:defRPr/>
            </a:pPr>
            <a:endParaRPr lang="nb-NO" dirty="0"/>
          </a:p>
          <a:p>
            <a:pPr>
              <a:defRPr/>
            </a:pPr>
            <a:endParaRPr lang="nb-NO" dirty="0"/>
          </a:p>
          <a:p>
            <a:pPr>
              <a:defRPr/>
            </a:pPr>
            <a:endParaRPr lang="nb-NO" dirty="0"/>
          </a:p>
          <a:p>
            <a:pPr>
              <a:defRPr/>
            </a:pPr>
            <a:endParaRPr lang="nb-NO" dirty="0"/>
          </a:p>
          <a:p>
            <a:pPr>
              <a:defRPr/>
            </a:pPr>
            <a:endParaRPr lang="nb-NO" dirty="0"/>
          </a:p>
          <a:p>
            <a:pPr>
              <a:defRPr/>
            </a:pPr>
            <a:endParaRPr lang="nb-NO" dirty="0"/>
          </a:p>
          <a:p>
            <a:pPr>
              <a:defRPr/>
            </a:pPr>
            <a:endParaRPr lang="nb-NO" dirty="0"/>
          </a:p>
          <a:p>
            <a:pPr marL="0" indent="0">
              <a:buFontTx/>
              <a:buNone/>
              <a:defRPr/>
            </a:pPr>
            <a:endParaRPr lang="nb-NO" dirty="0"/>
          </a:p>
          <a:p>
            <a:pPr>
              <a:defRPr/>
            </a:pPr>
            <a:endParaRPr lang="nb-NO" dirty="0"/>
          </a:p>
          <a:p>
            <a:pPr>
              <a:defRPr/>
            </a:pPr>
            <a:endParaRPr lang="nb-NO" dirty="0"/>
          </a:p>
          <a:p>
            <a:pPr marL="0" indent="0">
              <a:buFontTx/>
              <a:buNone/>
              <a:defRPr/>
            </a:pPr>
            <a:endParaRPr lang="nb-NO" dirty="0"/>
          </a:p>
          <a:p>
            <a:pPr>
              <a:defRPr/>
            </a:pPr>
            <a:endParaRPr lang="nb-NO" dirty="0"/>
          </a:p>
          <a:p>
            <a:pPr marL="0" indent="0">
              <a:buFontTx/>
              <a:buNone/>
              <a:defRPr/>
            </a:pPr>
            <a:endParaRPr lang="nb-NO" dirty="0"/>
          </a:p>
        </p:txBody>
      </p:sp>
      <p:sp>
        <p:nvSpPr>
          <p:cNvPr id="23555" name="Rectangle 1"/>
          <p:cNvSpPr>
            <a:spLocks noChangeArrowheads="1"/>
          </p:cNvSpPr>
          <p:nvPr/>
        </p:nvSpPr>
        <p:spPr bwMode="auto">
          <a:xfrm>
            <a:off x="684213" y="2366963"/>
            <a:ext cx="23177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000">
                <a:solidFill>
                  <a:schemeClr val="tx1"/>
                </a:solidFill>
                <a:latin typeface="Verdana" charset="0"/>
                <a:ea typeface="ＭＳ Ｐゴシック" charset="-128"/>
              </a:defRPr>
            </a:lvl1pPr>
            <a:lvl2pPr marL="742950" indent="-285750">
              <a:spcBef>
                <a:spcPct val="20000"/>
              </a:spcBef>
              <a:buChar char="–"/>
              <a:defRPr sz="1600">
                <a:solidFill>
                  <a:schemeClr val="tx1"/>
                </a:solidFill>
                <a:latin typeface="Verdana" charset="0"/>
                <a:ea typeface="ＭＳ Ｐゴシック" charset="-128"/>
              </a:defRPr>
            </a:lvl2pPr>
            <a:lvl3pPr marL="1143000" indent="-228600">
              <a:spcBef>
                <a:spcPct val="20000"/>
              </a:spcBef>
              <a:buChar char="•"/>
              <a:defRPr sz="1400">
                <a:solidFill>
                  <a:schemeClr val="tx1"/>
                </a:solidFill>
                <a:latin typeface="Verdana" charset="0"/>
                <a:ea typeface="ＭＳ Ｐゴシック" charset="-128"/>
              </a:defRPr>
            </a:lvl3pPr>
            <a:lvl4pPr marL="1600200" indent="-228600">
              <a:spcBef>
                <a:spcPct val="20000"/>
              </a:spcBef>
              <a:defRPr sz="1400">
                <a:solidFill>
                  <a:schemeClr val="tx1"/>
                </a:solidFill>
                <a:latin typeface="Verdana" charset="0"/>
                <a:ea typeface="ＭＳ Ｐゴシック" charset="-128"/>
              </a:defRPr>
            </a:lvl4pPr>
            <a:lvl5pPr marL="2057400" indent="-228600">
              <a:spcBef>
                <a:spcPct val="20000"/>
              </a:spcBef>
              <a:buChar char="•"/>
              <a:defRPr sz="1400">
                <a:solidFill>
                  <a:schemeClr val="tx1"/>
                </a:solidFill>
                <a:latin typeface="Verdana"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Verdana"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Verdana"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Verdana"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Verdana" charset="0"/>
                <a:ea typeface="ＭＳ Ｐゴシック" charset="-128"/>
              </a:defRPr>
            </a:lvl9pPr>
          </a:lstStyle>
          <a:p>
            <a:pPr>
              <a:spcBef>
                <a:spcPct val="0"/>
              </a:spcBef>
              <a:buFontTx/>
              <a:buNone/>
            </a:pPr>
            <a:r>
              <a:rPr lang="nb-NO" altLang="nb-NO" sz="1100" b="1">
                <a:latin typeface="Arial" charset="0"/>
                <a:ea typeface="Palatino Linotype" charset="0"/>
                <a:cs typeface="Palatino Linotype" charset="0"/>
              </a:rPr>
              <a:t>:</a:t>
            </a:r>
            <a:endParaRPr lang="nb-NO" altLang="nb-NO" sz="1800">
              <a:latin typeface="Arial" charset="0"/>
            </a:endParaRPr>
          </a:p>
        </p:txBody>
      </p:sp>
      <p:sp>
        <p:nvSpPr>
          <p:cNvPr id="23598" name="Rectangle 2"/>
          <p:cNvSpPr>
            <a:spLocks noChangeArrowheads="1"/>
          </p:cNvSpPr>
          <p:nvPr/>
        </p:nvSpPr>
        <p:spPr bwMode="auto">
          <a:xfrm>
            <a:off x="1193800" y="2627313"/>
            <a:ext cx="2825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000">
                <a:solidFill>
                  <a:schemeClr val="tx1"/>
                </a:solidFill>
                <a:latin typeface="Verdana" charset="0"/>
                <a:ea typeface="ＭＳ Ｐゴシック" charset="-128"/>
              </a:defRPr>
            </a:lvl1pPr>
            <a:lvl2pPr marL="742950" indent="-285750">
              <a:spcBef>
                <a:spcPct val="20000"/>
              </a:spcBef>
              <a:buChar char="–"/>
              <a:defRPr sz="1600">
                <a:solidFill>
                  <a:schemeClr val="tx1"/>
                </a:solidFill>
                <a:latin typeface="Verdana" charset="0"/>
                <a:ea typeface="ＭＳ Ｐゴシック" charset="-128"/>
              </a:defRPr>
            </a:lvl2pPr>
            <a:lvl3pPr marL="1143000" indent="-228600">
              <a:spcBef>
                <a:spcPct val="20000"/>
              </a:spcBef>
              <a:buChar char="•"/>
              <a:defRPr sz="1400">
                <a:solidFill>
                  <a:schemeClr val="tx1"/>
                </a:solidFill>
                <a:latin typeface="Verdana" charset="0"/>
                <a:ea typeface="ＭＳ Ｐゴシック" charset="-128"/>
              </a:defRPr>
            </a:lvl3pPr>
            <a:lvl4pPr marL="1600200" indent="-228600">
              <a:spcBef>
                <a:spcPct val="20000"/>
              </a:spcBef>
              <a:defRPr sz="1400">
                <a:solidFill>
                  <a:schemeClr val="tx1"/>
                </a:solidFill>
                <a:latin typeface="Verdana" charset="0"/>
                <a:ea typeface="ＭＳ Ｐゴシック" charset="-128"/>
              </a:defRPr>
            </a:lvl4pPr>
            <a:lvl5pPr marL="2057400" indent="-228600">
              <a:spcBef>
                <a:spcPct val="20000"/>
              </a:spcBef>
              <a:buChar char="•"/>
              <a:defRPr sz="1400">
                <a:solidFill>
                  <a:schemeClr val="tx1"/>
                </a:solidFill>
                <a:latin typeface="Verdana"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Verdana"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Verdana"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Verdana"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Verdana" charset="0"/>
                <a:ea typeface="ＭＳ Ｐゴシック" charset="-128"/>
              </a:defRPr>
            </a:lvl9pPr>
          </a:lstStyle>
          <a:p>
            <a:pPr>
              <a:spcBef>
                <a:spcPct val="0"/>
              </a:spcBef>
              <a:buFontTx/>
              <a:buNone/>
            </a:pPr>
            <a:r>
              <a:rPr lang="nb-NO" altLang="nb-NO" sz="1100" b="1">
                <a:latin typeface="Palatino Linotype" charset="0"/>
                <a:ea typeface="Palatino Linotype" charset="0"/>
                <a:cs typeface="Palatino Linotype" charset="0"/>
              </a:rPr>
              <a:t>s:</a:t>
            </a:r>
            <a:endParaRPr lang="nb-NO" altLang="nb-NO" sz="1800">
              <a:latin typeface="Arial" charset="0"/>
            </a:endParaRPr>
          </a:p>
        </p:txBody>
      </p:sp>
      <p:sp>
        <p:nvSpPr>
          <p:cNvPr id="9" name="Tittel 2"/>
          <p:cNvSpPr txBox="1">
            <a:spLocks/>
          </p:cNvSpPr>
          <p:nvPr/>
        </p:nvSpPr>
        <p:spPr bwMode="auto">
          <a:xfrm>
            <a:off x="298407" y="573808"/>
            <a:ext cx="8818562" cy="940696"/>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defTabSz="762000" rtl="0" eaLnBrk="0" fontAlgn="base" hangingPunct="0">
              <a:spcBef>
                <a:spcPct val="0"/>
              </a:spcBef>
              <a:spcAft>
                <a:spcPct val="0"/>
              </a:spcAft>
              <a:defRPr sz="3200" b="1">
                <a:solidFill>
                  <a:schemeClr val="bg1"/>
                </a:solidFill>
                <a:latin typeface="+mj-lt"/>
                <a:ea typeface="+mj-ea"/>
                <a:cs typeface="+mj-cs"/>
              </a:defRPr>
            </a:lvl1pPr>
            <a:lvl2pPr algn="l" defTabSz="762000" rtl="0" eaLnBrk="0" fontAlgn="base" hangingPunct="0">
              <a:spcBef>
                <a:spcPct val="0"/>
              </a:spcBef>
              <a:spcAft>
                <a:spcPct val="0"/>
              </a:spcAft>
              <a:defRPr sz="3200" b="1">
                <a:solidFill>
                  <a:schemeClr val="bg1"/>
                </a:solidFill>
                <a:latin typeface="Verdana" pitchFamily="34" charset="0"/>
              </a:defRPr>
            </a:lvl2pPr>
            <a:lvl3pPr algn="l" defTabSz="762000" rtl="0" eaLnBrk="0" fontAlgn="base" hangingPunct="0">
              <a:spcBef>
                <a:spcPct val="0"/>
              </a:spcBef>
              <a:spcAft>
                <a:spcPct val="0"/>
              </a:spcAft>
              <a:defRPr sz="3200" b="1">
                <a:solidFill>
                  <a:schemeClr val="bg1"/>
                </a:solidFill>
                <a:latin typeface="Verdana" pitchFamily="34" charset="0"/>
              </a:defRPr>
            </a:lvl3pPr>
            <a:lvl4pPr algn="l" defTabSz="762000" rtl="0" eaLnBrk="0" fontAlgn="base" hangingPunct="0">
              <a:spcBef>
                <a:spcPct val="0"/>
              </a:spcBef>
              <a:spcAft>
                <a:spcPct val="0"/>
              </a:spcAft>
              <a:defRPr sz="3200" b="1">
                <a:solidFill>
                  <a:schemeClr val="bg1"/>
                </a:solidFill>
                <a:latin typeface="Verdana" pitchFamily="34" charset="0"/>
              </a:defRPr>
            </a:lvl4pPr>
            <a:lvl5pPr algn="l" defTabSz="762000" rtl="0" eaLnBrk="0" fontAlgn="base" hangingPunct="0">
              <a:spcBef>
                <a:spcPct val="0"/>
              </a:spcBef>
              <a:spcAft>
                <a:spcPct val="0"/>
              </a:spcAft>
              <a:defRPr sz="3200" b="1">
                <a:solidFill>
                  <a:schemeClr val="bg1"/>
                </a:solidFill>
                <a:latin typeface="Verdana" pitchFamily="34" charset="0"/>
              </a:defRPr>
            </a:lvl5pPr>
            <a:lvl6pPr marL="457200" algn="l" defTabSz="762000" rtl="0" eaLnBrk="0" fontAlgn="base" hangingPunct="0">
              <a:spcBef>
                <a:spcPct val="0"/>
              </a:spcBef>
              <a:spcAft>
                <a:spcPct val="0"/>
              </a:spcAft>
              <a:defRPr sz="3200" b="1">
                <a:solidFill>
                  <a:schemeClr val="bg1"/>
                </a:solidFill>
                <a:latin typeface="Verdana" pitchFamily="34" charset="0"/>
              </a:defRPr>
            </a:lvl6pPr>
            <a:lvl7pPr marL="914400" algn="l" defTabSz="762000" rtl="0" eaLnBrk="0" fontAlgn="base" hangingPunct="0">
              <a:spcBef>
                <a:spcPct val="0"/>
              </a:spcBef>
              <a:spcAft>
                <a:spcPct val="0"/>
              </a:spcAft>
              <a:defRPr sz="3200" b="1">
                <a:solidFill>
                  <a:schemeClr val="bg1"/>
                </a:solidFill>
                <a:latin typeface="Verdana" pitchFamily="34" charset="0"/>
              </a:defRPr>
            </a:lvl7pPr>
            <a:lvl8pPr marL="1371600" algn="l" defTabSz="762000" rtl="0" eaLnBrk="0" fontAlgn="base" hangingPunct="0">
              <a:spcBef>
                <a:spcPct val="0"/>
              </a:spcBef>
              <a:spcAft>
                <a:spcPct val="0"/>
              </a:spcAft>
              <a:defRPr sz="3200" b="1">
                <a:solidFill>
                  <a:schemeClr val="bg1"/>
                </a:solidFill>
                <a:latin typeface="Verdana" pitchFamily="34" charset="0"/>
              </a:defRPr>
            </a:lvl8pPr>
            <a:lvl9pPr marL="1828800" algn="l" defTabSz="762000" rtl="0" eaLnBrk="0" fontAlgn="base" hangingPunct="0">
              <a:spcBef>
                <a:spcPct val="0"/>
              </a:spcBef>
              <a:spcAft>
                <a:spcPct val="0"/>
              </a:spcAft>
              <a:defRPr sz="3200" b="1">
                <a:solidFill>
                  <a:schemeClr val="bg1"/>
                </a:solidFill>
                <a:latin typeface="Verdana" pitchFamily="34" charset="0"/>
              </a:defRPr>
            </a:lvl9pPr>
          </a:lstStyle>
          <a:p>
            <a:pPr marL="342900" indent="-342900">
              <a:buFont typeface="Arial" charset="0"/>
              <a:buChar char="•"/>
            </a:pPr>
            <a:r>
              <a:rPr lang="nb-NO" altLang="x-none" sz="2000" b="0" kern="0" dirty="0">
                <a:solidFill>
                  <a:schemeClr val="tx1"/>
                </a:solidFill>
                <a:ea typeface="ＭＳ Ｐゴシック" charset="-128"/>
              </a:rPr>
              <a:t>Minihåndballkurs/barnehåndballseminar i alle soner i September og oktober</a:t>
            </a:r>
          </a:p>
        </p:txBody>
      </p:sp>
      <p:sp>
        <p:nvSpPr>
          <p:cNvPr id="10" name="Tittel 2"/>
          <p:cNvSpPr txBox="1">
            <a:spLocks/>
          </p:cNvSpPr>
          <p:nvPr/>
        </p:nvSpPr>
        <p:spPr bwMode="auto">
          <a:xfrm>
            <a:off x="330830" y="965947"/>
            <a:ext cx="8827714" cy="432048"/>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defTabSz="762000" rtl="0" eaLnBrk="0" fontAlgn="base" hangingPunct="0">
              <a:spcBef>
                <a:spcPct val="0"/>
              </a:spcBef>
              <a:spcAft>
                <a:spcPct val="0"/>
              </a:spcAft>
              <a:defRPr sz="3200" b="1">
                <a:solidFill>
                  <a:schemeClr val="bg1"/>
                </a:solidFill>
                <a:latin typeface="+mj-lt"/>
                <a:ea typeface="+mj-ea"/>
                <a:cs typeface="+mj-cs"/>
              </a:defRPr>
            </a:lvl1pPr>
            <a:lvl2pPr algn="l" defTabSz="762000" rtl="0" eaLnBrk="0" fontAlgn="base" hangingPunct="0">
              <a:spcBef>
                <a:spcPct val="0"/>
              </a:spcBef>
              <a:spcAft>
                <a:spcPct val="0"/>
              </a:spcAft>
              <a:defRPr sz="3200" b="1">
                <a:solidFill>
                  <a:schemeClr val="bg1"/>
                </a:solidFill>
                <a:latin typeface="Verdana" pitchFamily="34" charset="0"/>
              </a:defRPr>
            </a:lvl2pPr>
            <a:lvl3pPr algn="l" defTabSz="762000" rtl="0" eaLnBrk="0" fontAlgn="base" hangingPunct="0">
              <a:spcBef>
                <a:spcPct val="0"/>
              </a:spcBef>
              <a:spcAft>
                <a:spcPct val="0"/>
              </a:spcAft>
              <a:defRPr sz="3200" b="1">
                <a:solidFill>
                  <a:schemeClr val="bg1"/>
                </a:solidFill>
                <a:latin typeface="Verdana" pitchFamily="34" charset="0"/>
              </a:defRPr>
            </a:lvl3pPr>
            <a:lvl4pPr algn="l" defTabSz="762000" rtl="0" eaLnBrk="0" fontAlgn="base" hangingPunct="0">
              <a:spcBef>
                <a:spcPct val="0"/>
              </a:spcBef>
              <a:spcAft>
                <a:spcPct val="0"/>
              </a:spcAft>
              <a:defRPr sz="3200" b="1">
                <a:solidFill>
                  <a:schemeClr val="bg1"/>
                </a:solidFill>
                <a:latin typeface="Verdana" pitchFamily="34" charset="0"/>
              </a:defRPr>
            </a:lvl4pPr>
            <a:lvl5pPr algn="l" defTabSz="762000" rtl="0" eaLnBrk="0" fontAlgn="base" hangingPunct="0">
              <a:spcBef>
                <a:spcPct val="0"/>
              </a:spcBef>
              <a:spcAft>
                <a:spcPct val="0"/>
              </a:spcAft>
              <a:defRPr sz="3200" b="1">
                <a:solidFill>
                  <a:schemeClr val="bg1"/>
                </a:solidFill>
                <a:latin typeface="Verdana" pitchFamily="34" charset="0"/>
              </a:defRPr>
            </a:lvl5pPr>
            <a:lvl6pPr marL="457200" algn="l" defTabSz="762000" rtl="0" eaLnBrk="0" fontAlgn="base" hangingPunct="0">
              <a:spcBef>
                <a:spcPct val="0"/>
              </a:spcBef>
              <a:spcAft>
                <a:spcPct val="0"/>
              </a:spcAft>
              <a:defRPr sz="3200" b="1">
                <a:solidFill>
                  <a:schemeClr val="bg1"/>
                </a:solidFill>
                <a:latin typeface="Verdana" pitchFamily="34" charset="0"/>
              </a:defRPr>
            </a:lvl6pPr>
            <a:lvl7pPr marL="914400" algn="l" defTabSz="762000" rtl="0" eaLnBrk="0" fontAlgn="base" hangingPunct="0">
              <a:spcBef>
                <a:spcPct val="0"/>
              </a:spcBef>
              <a:spcAft>
                <a:spcPct val="0"/>
              </a:spcAft>
              <a:defRPr sz="3200" b="1">
                <a:solidFill>
                  <a:schemeClr val="bg1"/>
                </a:solidFill>
                <a:latin typeface="Verdana" pitchFamily="34" charset="0"/>
              </a:defRPr>
            </a:lvl7pPr>
            <a:lvl8pPr marL="1371600" algn="l" defTabSz="762000" rtl="0" eaLnBrk="0" fontAlgn="base" hangingPunct="0">
              <a:spcBef>
                <a:spcPct val="0"/>
              </a:spcBef>
              <a:spcAft>
                <a:spcPct val="0"/>
              </a:spcAft>
              <a:defRPr sz="3200" b="1">
                <a:solidFill>
                  <a:schemeClr val="bg1"/>
                </a:solidFill>
                <a:latin typeface="Verdana" pitchFamily="34" charset="0"/>
              </a:defRPr>
            </a:lvl8pPr>
            <a:lvl9pPr marL="1828800" algn="l" defTabSz="762000" rtl="0" eaLnBrk="0" fontAlgn="base" hangingPunct="0">
              <a:spcBef>
                <a:spcPct val="0"/>
              </a:spcBef>
              <a:spcAft>
                <a:spcPct val="0"/>
              </a:spcAft>
              <a:defRPr sz="3200" b="1">
                <a:solidFill>
                  <a:schemeClr val="bg1"/>
                </a:solidFill>
                <a:latin typeface="Verdana" pitchFamily="34" charset="0"/>
              </a:defRPr>
            </a:lvl9pPr>
          </a:lstStyle>
          <a:p>
            <a:pPr marL="342900" indent="-342900">
              <a:buFont typeface="Arial" charset="0"/>
              <a:buChar char="•"/>
            </a:pPr>
            <a:br>
              <a:rPr lang="nb-NO" altLang="x-none" sz="2000" b="0" kern="0" dirty="0">
                <a:solidFill>
                  <a:schemeClr val="tx1"/>
                </a:solidFill>
                <a:ea typeface="ＭＳ Ｐゴシック" charset="-128"/>
              </a:rPr>
            </a:br>
            <a:br>
              <a:rPr lang="nb-NO" altLang="x-none" sz="2000" b="0" kern="0" dirty="0">
                <a:solidFill>
                  <a:schemeClr val="tx1"/>
                </a:solidFill>
                <a:ea typeface="ＭＳ Ｐゴシック" charset="-128"/>
              </a:rPr>
            </a:br>
            <a:r>
              <a:rPr lang="nb-NO" altLang="x-none" sz="2000" b="0" kern="0" dirty="0">
                <a:solidFill>
                  <a:schemeClr val="tx1"/>
                </a:solidFill>
                <a:ea typeface="ＭＳ Ｐゴシック" charset="-128"/>
              </a:rPr>
              <a:t>Trener 1 Barnehåndball modul 1-4 er for alle. Meld på.</a:t>
            </a:r>
          </a:p>
        </p:txBody>
      </p:sp>
      <p:sp>
        <p:nvSpPr>
          <p:cNvPr id="4" name="Rectangle 1"/>
          <p:cNvSpPr>
            <a:spLocks noChangeArrowheads="1"/>
          </p:cNvSpPr>
          <p:nvPr/>
        </p:nvSpPr>
        <p:spPr bwMode="auto">
          <a:xfrm>
            <a:off x="684213" y="1514504"/>
            <a:ext cx="9677098" cy="447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nb-NO"/>
          </a:p>
        </p:txBody>
      </p:sp>
      <p:pic>
        <p:nvPicPr>
          <p:cNvPr id="5" name="Bilde 4">
            <a:extLst>
              <a:ext uri="{FF2B5EF4-FFF2-40B4-BE49-F238E27FC236}">
                <a16:creationId xmlns:a16="http://schemas.microsoft.com/office/drawing/2014/main" id="{9E37BF67-0C79-E145-B9DB-D814AAAD2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375" y="1752344"/>
            <a:ext cx="6191969" cy="3854443"/>
          </a:xfrm>
          <a:prstGeom prst="rect">
            <a:avLst/>
          </a:prstGeom>
        </p:spPr>
      </p:pic>
    </p:spTree>
    <p:extLst>
      <p:ext uri="{BB962C8B-B14F-4D97-AF65-F5344CB8AC3E}">
        <p14:creationId xmlns:p14="http://schemas.microsoft.com/office/powerpoint/2010/main" val="1428072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tel 1"/>
          <p:cNvSpPr>
            <a:spLocks noGrp="1"/>
          </p:cNvSpPr>
          <p:nvPr>
            <p:ph type="title"/>
          </p:nvPr>
        </p:nvSpPr>
        <p:spPr>
          <a:xfrm>
            <a:off x="468313" y="115888"/>
            <a:ext cx="7772400" cy="576262"/>
          </a:xfrm>
        </p:spPr>
        <p:txBody>
          <a:bodyPr/>
          <a:lstStyle/>
          <a:p>
            <a:r>
              <a:rPr lang="nb-NO" altLang="x-none" dirty="0">
                <a:solidFill>
                  <a:srgbClr val="CB0044"/>
                </a:solidFill>
                <a:ea typeface="ＭＳ Ｐゴシック" charset="-128"/>
              </a:rPr>
              <a:t>Hvor finner jeg kursene?</a:t>
            </a:r>
          </a:p>
        </p:txBody>
      </p:sp>
      <p:sp>
        <p:nvSpPr>
          <p:cNvPr id="38915" name="Plassholder for innhold 5"/>
          <p:cNvSpPr>
            <a:spLocks noGrp="1"/>
          </p:cNvSpPr>
          <p:nvPr>
            <p:ph idx="1"/>
          </p:nvPr>
        </p:nvSpPr>
        <p:spPr>
          <a:xfrm>
            <a:off x="323850" y="692150"/>
            <a:ext cx="8712200" cy="5976938"/>
          </a:xfrm>
        </p:spPr>
        <p:txBody>
          <a:bodyPr/>
          <a:lstStyle/>
          <a:p>
            <a:r>
              <a:rPr lang="nb-NO" altLang="x-none" i="1">
                <a:ea typeface="ＭＳ Ｐゴシック" charset="-128"/>
              </a:rPr>
              <a:t>Utvikling –Trenerutdanning Region - Kursoversikt</a:t>
            </a:r>
          </a:p>
        </p:txBody>
      </p:sp>
      <p:pic>
        <p:nvPicPr>
          <p:cNvPr id="2" name="Bilde 1">
            <a:extLst>
              <a:ext uri="{FF2B5EF4-FFF2-40B4-BE49-F238E27FC236}">
                <a16:creationId xmlns:a16="http://schemas.microsoft.com/office/drawing/2014/main" id="{234957C4-63C9-4B82-9047-4A53C00722D7}"/>
              </a:ext>
            </a:extLst>
          </p:cNvPr>
          <p:cNvPicPr>
            <a:picLocks noChangeAspect="1"/>
          </p:cNvPicPr>
          <p:nvPr/>
        </p:nvPicPr>
        <p:blipFill>
          <a:blip r:embed="rId2"/>
          <a:stretch>
            <a:fillRect/>
          </a:stretch>
        </p:blipFill>
        <p:spPr>
          <a:xfrm>
            <a:off x="1619672" y="1052736"/>
            <a:ext cx="4934639" cy="5805264"/>
          </a:xfrm>
          <a:prstGeom prst="rect">
            <a:avLst/>
          </a:prstGeom>
        </p:spPr>
      </p:pic>
    </p:spTree>
    <p:extLst>
      <p:ext uri="{BB962C8B-B14F-4D97-AF65-F5344CB8AC3E}">
        <p14:creationId xmlns:p14="http://schemas.microsoft.com/office/powerpoint/2010/main" val="1522718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tel 1"/>
          <p:cNvSpPr>
            <a:spLocks noGrp="1"/>
          </p:cNvSpPr>
          <p:nvPr>
            <p:ph type="title"/>
          </p:nvPr>
        </p:nvSpPr>
        <p:spPr/>
        <p:txBody>
          <a:bodyPr/>
          <a:lstStyle/>
          <a:p>
            <a:r>
              <a:rPr lang="nb-NO" altLang="x-none" dirty="0">
                <a:solidFill>
                  <a:srgbClr val="CB0044"/>
                </a:solidFill>
                <a:ea typeface="ＭＳ Ｐゴシック" charset="-128"/>
              </a:rPr>
              <a:t>Hvor melder jeg meg på kurs?</a:t>
            </a:r>
          </a:p>
        </p:txBody>
      </p:sp>
      <p:pic>
        <p:nvPicPr>
          <p:cNvPr id="39938"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55650" y="981075"/>
            <a:ext cx="7056438" cy="6350000"/>
          </a:xfrm>
        </p:spPr>
      </p:pic>
    </p:spTree>
    <p:extLst>
      <p:ext uri="{BB962C8B-B14F-4D97-AF65-F5344CB8AC3E}">
        <p14:creationId xmlns:p14="http://schemas.microsoft.com/office/powerpoint/2010/main" val="1149328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tel 1"/>
          <p:cNvSpPr>
            <a:spLocks noGrp="1"/>
          </p:cNvSpPr>
          <p:nvPr>
            <p:ph type="title"/>
          </p:nvPr>
        </p:nvSpPr>
        <p:spPr/>
        <p:txBody>
          <a:bodyPr/>
          <a:lstStyle/>
          <a:p>
            <a:r>
              <a:rPr lang="nb-NO" altLang="x-none" dirty="0">
                <a:solidFill>
                  <a:srgbClr val="CB0044"/>
                </a:solidFill>
                <a:ea typeface="ＭＳ Ｐゴシック" charset="-128"/>
              </a:rPr>
              <a:t>Hvor melder jeg meg på kurs?</a:t>
            </a:r>
          </a:p>
        </p:txBody>
      </p:sp>
      <p:sp>
        <p:nvSpPr>
          <p:cNvPr id="3" name="Plassholder for innhold 2">
            <a:extLst>
              <a:ext uri="{FF2B5EF4-FFF2-40B4-BE49-F238E27FC236}">
                <a16:creationId xmlns:a16="http://schemas.microsoft.com/office/drawing/2014/main" id="{4BCBF73A-7811-4BEF-9818-AF46CF41F5ED}"/>
              </a:ext>
            </a:extLst>
          </p:cNvPr>
          <p:cNvSpPr>
            <a:spLocks noGrp="1"/>
          </p:cNvSpPr>
          <p:nvPr>
            <p:ph idx="1"/>
          </p:nvPr>
        </p:nvSpPr>
        <p:spPr/>
        <p:txBody>
          <a:bodyPr/>
          <a:lstStyle/>
          <a:p>
            <a:r>
              <a:rPr lang="nb-NO" dirty="0"/>
              <a:t>Logg deg på </a:t>
            </a:r>
            <a:r>
              <a:rPr lang="nb-NO" u="sng" dirty="0">
                <a:hlinkClick r:id="rId3"/>
              </a:rPr>
              <a:t>https://minidrett.nif.no/</a:t>
            </a:r>
            <a:r>
              <a:rPr lang="nb-NO" dirty="0"/>
              <a:t>.</a:t>
            </a:r>
          </a:p>
          <a:p>
            <a:r>
              <a:rPr lang="nb-NO" dirty="0"/>
              <a:t>Gå så til hjemmesiden vår for kurs.</a:t>
            </a:r>
          </a:p>
          <a:p>
            <a:r>
              <a:rPr lang="nb-NO" dirty="0"/>
              <a:t> På den siden er en tabell med alle kurs for sesongen. Hvert kurs har en direkte link til påmelding på minidrett.</a:t>
            </a:r>
          </a:p>
          <a:p>
            <a:r>
              <a:rPr lang="nb-NO" dirty="0"/>
              <a:t>Trykk deg inn på ønsket kurs, du kommer da direkte inn på påmeldingen på minidrett (dersom du logget deg på først).</a:t>
            </a:r>
          </a:p>
          <a:p>
            <a:r>
              <a:rPr lang="nb-NO" dirty="0"/>
              <a:t>Dersom man ikke har en bruker må man opprette en. Følg veiledningen på minidrett.</a:t>
            </a:r>
          </a:p>
          <a:p>
            <a:r>
              <a:rPr lang="nb-NO" dirty="0"/>
              <a:t>Trenerutdanning Region:</a:t>
            </a:r>
          </a:p>
          <a:p>
            <a:r>
              <a:rPr lang="nb-NO" u="sng" dirty="0">
                <a:hlinkClick r:id="rId4"/>
              </a:rPr>
              <a:t>https://www.handball.no/regioner/region-sorvest/utvikling/trenerutvikling/regionens-utdanningstilbud/</a:t>
            </a:r>
            <a:endParaRPr lang="nb-NO" dirty="0"/>
          </a:p>
        </p:txBody>
      </p:sp>
    </p:spTree>
    <p:extLst>
      <p:ext uri="{BB962C8B-B14F-4D97-AF65-F5344CB8AC3E}">
        <p14:creationId xmlns:p14="http://schemas.microsoft.com/office/powerpoint/2010/main" val="775107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tel 2">
            <a:extLst>
              <a:ext uri="{FF2B5EF4-FFF2-40B4-BE49-F238E27FC236}">
                <a16:creationId xmlns:a16="http://schemas.microsoft.com/office/drawing/2014/main" id="{7D193578-1547-8A44-B39E-37852976A241}"/>
              </a:ext>
            </a:extLst>
          </p:cNvPr>
          <p:cNvSpPr>
            <a:spLocks noGrp="1" noChangeArrowheads="1"/>
          </p:cNvSpPr>
          <p:nvPr>
            <p:ph type="title"/>
          </p:nvPr>
        </p:nvSpPr>
        <p:spPr>
          <a:xfrm>
            <a:off x="323850" y="57150"/>
            <a:ext cx="8208963" cy="1143000"/>
          </a:xfrm>
        </p:spPr>
        <p:txBody>
          <a:bodyPr/>
          <a:lstStyle/>
          <a:p>
            <a:r>
              <a:rPr lang="nb-NO" altLang="nb-NO" dirty="0">
                <a:solidFill>
                  <a:srgbClr val="CB0044"/>
                </a:solidFill>
                <a:ea typeface="ＭＳ Ｐゴシック" panose="020B0600070205080204" pitchFamily="34" charset="-128"/>
              </a:rPr>
              <a:t>Håndballjentene til DNB Arena</a:t>
            </a:r>
          </a:p>
        </p:txBody>
      </p:sp>
      <p:sp>
        <p:nvSpPr>
          <p:cNvPr id="2" name="Plassholder for innhold 1">
            <a:extLst>
              <a:ext uri="{FF2B5EF4-FFF2-40B4-BE49-F238E27FC236}">
                <a16:creationId xmlns:a16="http://schemas.microsoft.com/office/drawing/2014/main" id="{C36A1EB6-3896-674E-A6C9-62744BCD5569}"/>
              </a:ext>
            </a:extLst>
          </p:cNvPr>
          <p:cNvSpPr>
            <a:spLocks noGrp="1"/>
          </p:cNvSpPr>
          <p:nvPr>
            <p:ph idx="1"/>
          </p:nvPr>
        </p:nvSpPr>
        <p:spPr>
          <a:xfrm>
            <a:off x="179388" y="1150938"/>
            <a:ext cx="8964612" cy="4581525"/>
          </a:xfrm>
        </p:spPr>
        <p:txBody>
          <a:bodyPr/>
          <a:lstStyle/>
          <a:p>
            <a:pPr>
              <a:defRPr/>
            </a:pPr>
            <a:r>
              <a:rPr lang="nb-NO" dirty="0">
                <a:solidFill>
                  <a:srgbClr val="000000"/>
                </a:solidFill>
              </a:rPr>
              <a:t>Håndballjentene spiller Intersport Cup i DNB Arena i perioden 26.-29. september 2019. Jentene spiller mot Argentina, Brasil og Japan.</a:t>
            </a:r>
          </a:p>
          <a:p>
            <a:pPr marL="0" indent="0">
              <a:buFontTx/>
              <a:buNone/>
              <a:defRPr/>
            </a:pPr>
            <a:endParaRPr lang="nb-NO" dirty="0">
              <a:solidFill>
                <a:srgbClr val="000000"/>
              </a:solidFill>
            </a:endParaRPr>
          </a:p>
          <a:p>
            <a:pPr marL="0" indent="0">
              <a:buFontTx/>
              <a:buNone/>
              <a:defRPr/>
            </a:pPr>
            <a:endParaRPr lang="nb-NO" dirty="0"/>
          </a:p>
        </p:txBody>
      </p:sp>
      <p:pic>
        <p:nvPicPr>
          <p:cNvPr id="21507" name="Bilde 3">
            <a:extLst>
              <a:ext uri="{FF2B5EF4-FFF2-40B4-BE49-F238E27FC236}">
                <a16:creationId xmlns:a16="http://schemas.microsoft.com/office/drawing/2014/main" id="{1A5B1F87-70EB-9145-A64C-EB17FD9FD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293938"/>
            <a:ext cx="517048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Bilde 1" descr="Umbro-Logo.jpg">
            <a:extLst>
              <a:ext uri="{FF2B5EF4-FFF2-40B4-BE49-F238E27FC236}">
                <a16:creationId xmlns:a16="http://schemas.microsoft.com/office/drawing/2014/main" id="{2AD0A7FB-4DDC-E546-8B8C-9BD52A2039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6026150"/>
            <a:ext cx="12239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Bilde 2" descr="Scandic_logo.png">
            <a:extLst>
              <a:ext uri="{FF2B5EF4-FFF2-40B4-BE49-F238E27FC236}">
                <a16:creationId xmlns:a16="http://schemas.microsoft.com/office/drawing/2014/main" id="{C6F942A1-12E8-B049-BD33-E346B46F16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6021388"/>
            <a:ext cx="108108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Bilde 4" descr="Select Profcare logo_black-lime green_389_C.jpg">
            <a:extLst>
              <a:ext uri="{FF2B5EF4-FFF2-40B4-BE49-F238E27FC236}">
                <a16:creationId xmlns:a16="http://schemas.microsoft.com/office/drawing/2014/main" id="{B4E3DFFB-07B5-DF40-8600-2DFB969412E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01975" y="6021388"/>
            <a:ext cx="139858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828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bwMode="auto">
          <a:xfrm>
            <a:off x="0" y="1085454"/>
            <a:ext cx="9144000" cy="4647802"/>
          </a:xfrm>
          <a:prstGeom prst="rect">
            <a:avLst/>
          </a:prstGeom>
          <a:blipFill dpi="0" rotWithShape="1">
            <a:blip r:embed="rId3" cstate="screen">
              <a:alphaModFix amt="46000"/>
              <a:extLst>
                <a:ext uri="{28A0092B-C50C-407E-A947-70E740481C1C}">
                  <a14:useLocalDpi xmlns:a14="http://schemas.microsoft.com/office/drawing/2010/main"/>
                </a:ext>
              </a:extLst>
            </a:blip>
            <a:srcRect/>
            <a:stretch>
              <a:fillRect/>
            </a:stretch>
          </a:bli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dirty="0">
              <a:ln>
                <a:noFill/>
              </a:ln>
              <a:solidFill>
                <a:schemeClr val="tx1"/>
              </a:solidFill>
              <a:effectLst/>
              <a:latin typeface="Verdana" pitchFamily="34" charset="0"/>
            </a:endParaRPr>
          </a:p>
        </p:txBody>
      </p:sp>
      <p:sp>
        <p:nvSpPr>
          <p:cNvPr id="2" name="Tittel 1"/>
          <p:cNvSpPr>
            <a:spLocks noGrp="1"/>
          </p:cNvSpPr>
          <p:nvPr>
            <p:ph type="title"/>
          </p:nvPr>
        </p:nvSpPr>
        <p:spPr/>
        <p:txBody>
          <a:bodyPr/>
          <a:lstStyle/>
          <a:p>
            <a:r>
              <a:rPr lang="nb-NO" dirty="0">
                <a:solidFill>
                  <a:srgbClr val="CB0044"/>
                </a:solidFill>
              </a:rPr>
              <a:t>Hovedoppgaver</a:t>
            </a:r>
          </a:p>
        </p:txBody>
      </p:sp>
      <p:sp>
        <p:nvSpPr>
          <p:cNvPr id="9" name="Ellipse 8"/>
          <p:cNvSpPr/>
          <p:nvPr/>
        </p:nvSpPr>
        <p:spPr bwMode="auto">
          <a:xfrm>
            <a:off x="3131839" y="2420888"/>
            <a:ext cx="3456385" cy="1939623"/>
          </a:xfrm>
          <a:prstGeom prst="ellipse">
            <a:avLst/>
          </a:prstGeom>
          <a:solidFill>
            <a:srgbClr val="0098DB">
              <a:alpha val="69020"/>
            </a:srgb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b-NO" sz="3200" b="0" i="0" u="none" strike="noStrike" cap="none" normalizeH="0" baseline="0" dirty="0">
                <a:ln>
                  <a:noFill/>
                </a:ln>
                <a:solidFill>
                  <a:schemeClr val="tx1"/>
                </a:solidFill>
                <a:effectLst/>
                <a:latin typeface="Verdana" pitchFamily="34" charset="0"/>
              </a:rPr>
              <a:t>KAMPEN</a:t>
            </a:r>
            <a:endParaRPr kumimoji="0" lang="nb-NO" sz="2400" b="0" i="0" u="none" strike="noStrike" cap="none" normalizeH="0" baseline="0" dirty="0">
              <a:ln>
                <a:noFill/>
              </a:ln>
              <a:solidFill>
                <a:schemeClr val="tx1"/>
              </a:solidFill>
              <a:effectLst/>
              <a:latin typeface="Verdana" pitchFamily="34" charset="0"/>
            </a:endParaRPr>
          </a:p>
        </p:txBody>
      </p:sp>
      <p:sp>
        <p:nvSpPr>
          <p:cNvPr id="17" name="Ellipse 16"/>
          <p:cNvSpPr/>
          <p:nvPr/>
        </p:nvSpPr>
        <p:spPr bwMode="auto">
          <a:xfrm>
            <a:off x="56729" y="1788072"/>
            <a:ext cx="3197894" cy="1116124"/>
          </a:xfrm>
          <a:prstGeom prst="ellipse">
            <a:avLst/>
          </a:prstGeom>
          <a:solidFill>
            <a:schemeClr val="bg1">
              <a:alpha val="7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b-NO" sz="2400" b="0" i="0" u="none" strike="noStrike" cap="none" normalizeH="0" baseline="0" dirty="0">
                <a:ln>
                  <a:noFill/>
                </a:ln>
                <a:effectLst/>
                <a:latin typeface="Verdana" pitchFamily="34" charset="0"/>
              </a:rPr>
              <a:t>Arrangement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86288" y="1122104"/>
            <a:ext cx="2189336" cy="10328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Ellipse 18"/>
          <p:cNvSpPr/>
          <p:nvPr/>
        </p:nvSpPr>
        <p:spPr bwMode="auto">
          <a:xfrm>
            <a:off x="6371680" y="2005414"/>
            <a:ext cx="2376264" cy="1116124"/>
          </a:xfrm>
          <a:prstGeom prst="ellipse">
            <a:avLst/>
          </a:prstGeom>
          <a:solidFill>
            <a:schemeClr val="bg1">
              <a:alpha val="7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b-NO" sz="2400" b="0" i="0" u="none" strike="noStrike" cap="none" normalizeH="0" baseline="0" dirty="0">
                <a:ln>
                  <a:noFill/>
                </a:ln>
                <a:effectLst/>
                <a:latin typeface="Verdana" pitchFamily="34" charset="0"/>
              </a:rPr>
              <a:t>Klubb-utvikling</a:t>
            </a:r>
          </a:p>
        </p:txBody>
      </p:sp>
      <p:sp>
        <p:nvSpPr>
          <p:cNvPr id="20" name="Ellipse 19"/>
          <p:cNvSpPr/>
          <p:nvPr/>
        </p:nvSpPr>
        <p:spPr bwMode="auto">
          <a:xfrm>
            <a:off x="864096" y="4242948"/>
            <a:ext cx="2088232" cy="774086"/>
          </a:xfrm>
          <a:prstGeom prst="ellipse">
            <a:avLst/>
          </a:prstGeom>
          <a:solidFill>
            <a:schemeClr val="bg1">
              <a:alpha val="7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b-NO" sz="2400" b="0" i="0" u="none" strike="noStrike" cap="none" normalizeH="0" baseline="0" dirty="0">
                <a:ln>
                  <a:noFill/>
                </a:ln>
                <a:effectLst/>
                <a:latin typeface="Verdana" pitchFamily="34" charset="0"/>
              </a:rPr>
              <a:t>Anlegg               </a:t>
            </a:r>
          </a:p>
        </p:txBody>
      </p:sp>
      <p:sp>
        <p:nvSpPr>
          <p:cNvPr id="21" name="Ellipse 20"/>
          <p:cNvSpPr/>
          <p:nvPr/>
        </p:nvSpPr>
        <p:spPr bwMode="auto">
          <a:xfrm>
            <a:off x="3816424" y="4447832"/>
            <a:ext cx="2483768" cy="1069400"/>
          </a:xfrm>
          <a:prstGeom prst="ellipse">
            <a:avLst/>
          </a:prstGeom>
          <a:solidFill>
            <a:schemeClr val="bg1">
              <a:alpha val="7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b-NO" sz="2400" b="0" i="0" u="none" strike="noStrike" cap="none" normalizeH="0" baseline="0" dirty="0">
                <a:ln>
                  <a:noFill/>
                </a:ln>
                <a:effectLst/>
                <a:latin typeface="Verdana" pitchFamily="34" charset="0"/>
              </a:rPr>
              <a:t>Kurs og utdanning</a:t>
            </a:r>
          </a:p>
        </p:txBody>
      </p:sp>
      <p:sp>
        <p:nvSpPr>
          <p:cNvPr id="22" name="Ellipse 21"/>
          <p:cNvSpPr/>
          <p:nvPr/>
        </p:nvSpPr>
        <p:spPr bwMode="auto">
          <a:xfrm>
            <a:off x="6588224" y="3860928"/>
            <a:ext cx="2376264" cy="1116124"/>
          </a:xfrm>
          <a:prstGeom prst="ellipse">
            <a:avLst/>
          </a:prstGeom>
          <a:solidFill>
            <a:schemeClr val="bg1">
              <a:alpha val="7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b-NO" sz="2400" b="0" i="0" u="none" strike="noStrike" cap="none" normalizeH="0" baseline="0" dirty="0">
                <a:ln>
                  <a:noFill/>
                </a:ln>
                <a:effectLst/>
                <a:latin typeface="Verdana" pitchFamily="34" charset="0"/>
              </a:rPr>
              <a:t>Klubb- huset</a:t>
            </a:r>
          </a:p>
        </p:txBody>
      </p:sp>
      <p:sp>
        <p:nvSpPr>
          <p:cNvPr id="11" name="Ellipse 10"/>
          <p:cNvSpPr/>
          <p:nvPr/>
        </p:nvSpPr>
        <p:spPr bwMode="auto">
          <a:xfrm>
            <a:off x="56729" y="2937231"/>
            <a:ext cx="2376264" cy="1116124"/>
          </a:xfrm>
          <a:prstGeom prst="ellipse">
            <a:avLst/>
          </a:prstGeom>
          <a:solidFill>
            <a:schemeClr val="bg1">
              <a:alpha val="7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b-NO" sz="2400" b="0" i="0" u="none" strike="noStrike" cap="none" normalizeH="0" baseline="0" dirty="0">
                <a:ln>
                  <a:noFill/>
                </a:ln>
                <a:effectLst/>
                <a:latin typeface="Verdana" pitchFamily="34" charset="0"/>
              </a:rPr>
              <a:t>Dommer-utvikling</a:t>
            </a:r>
          </a:p>
        </p:txBody>
      </p:sp>
    </p:spTree>
    <p:extLst>
      <p:ext uri="{BB962C8B-B14F-4D97-AF65-F5344CB8AC3E}">
        <p14:creationId xmlns:p14="http://schemas.microsoft.com/office/powerpoint/2010/main" val="2517609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lassholder for tekst 2"/>
          <p:cNvSpPr txBox="1">
            <a:spLocks/>
          </p:cNvSpPr>
          <p:nvPr/>
        </p:nvSpPr>
        <p:spPr bwMode="auto">
          <a:xfrm>
            <a:off x="539750" y="1412875"/>
            <a:ext cx="403225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defTabSz="762000">
              <a:spcBef>
                <a:spcPct val="20000"/>
              </a:spcBef>
              <a:buChar char="•"/>
              <a:defRPr sz="2000">
                <a:solidFill>
                  <a:schemeClr val="tx1"/>
                </a:solidFill>
                <a:latin typeface="Verdana" charset="0"/>
                <a:ea typeface="ＭＳ Ｐゴシック" charset="-128"/>
              </a:defRPr>
            </a:lvl1pPr>
            <a:lvl2pPr marL="742950" indent="-285750" defTabSz="762000">
              <a:spcBef>
                <a:spcPct val="20000"/>
              </a:spcBef>
              <a:buChar char="–"/>
              <a:defRPr sz="1600">
                <a:solidFill>
                  <a:schemeClr val="tx1"/>
                </a:solidFill>
                <a:latin typeface="Verdana" charset="0"/>
                <a:ea typeface="ＭＳ Ｐゴシック" charset="-128"/>
              </a:defRPr>
            </a:lvl2pPr>
            <a:lvl3pPr marL="1143000" indent="-228600" defTabSz="762000">
              <a:spcBef>
                <a:spcPct val="20000"/>
              </a:spcBef>
              <a:buChar char="•"/>
              <a:defRPr sz="1400">
                <a:solidFill>
                  <a:schemeClr val="tx1"/>
                </a:solidFill>
                <a:latin typeface="Verdana" charset="0"/>
                <a:ea typeface="ＭＳ Ｐゴシック" charset="-128"/>
              </a:defRPr>
            </a:lvl3pPr>
            <a:lvl4pPr marL="1600200" indent="-228600" defTabSz="762000">
              <a:spcBef>
                <a:spcPct val="20000"/>
              </a:spcBef>
              <a:defRPr sz="1400">
                <a:solidFill>
                  <a:schemeClr val="tx1"/>
                </a:solidFill>
                <a:latin typeface="Verdana" charset="0"/>
                <a:ea typeface="ＭＳ Ｐゴシック" charset="-128"/>
              </a:defRPr>
            </a:lvl4pPr>
            <a:lvl5pPr marL="2057400" indent="-228600" defTabSz="762000">
              <a:spcBef>
                <a:spcPct val="20000"/>
              </a:spcBef>
              <a:buChar char="•"/>
              <a:defRPr sz="1400">
                <a:solidFill>
                  <a:schemeClr val="tx1"/>
                </a:solidFill>
                <a:latin typeface="Verdana" charset="0"/>
                <a:ea typeface="ＭＳ Ｐゴシック" charset="-128"/>
              </a:defRPr>
            </a:lvl5pPr>
            <a:lvl6pPr marL="2514600" indent="-228600" defTabSz="762000" eaLnBrk="0" fontAlgn="base" hangingPunct="0">
              <a:spcBef>
                <a:spcPct val="20000"/>
              </a:spcBef>
              <a:spcAft>
                <a:spcPct val="0"/>
              </a:spcAft>
              <a:buChar char="•"/>
              <a:defRPr sz="1400">
                <a:solidFill>
                  <a:schemeClr val="tx1"/>
                </a:solidFill>
                <a:latin typeface="Verdana" charset="0"/>
                <a:ea typeface="ＭＳ Ｐゴシック" charset="-128"/>
              </a:defRPr>
            </a:lvl6pPr>
            <a:lvl7pPr marL="2971800" indent="-228600" defTabSz="762000" eaLnBrk="0" fontAlgn="base" hangingPunct="0">
              <a:spcBef>
                <a:spcPct val="20000"/>
              </a:spcBef>
              <a:spcAft>
                <a:spcPct val="0"/>
              </a:spcAft>
              <a:buChar char="•"/>
              <a:defRPr sz="1400">
                <a:solidFill>
                  <a:schemeClr val="tx1"/>
                </a:solidFill>
                <a:latin typeface="Verdana" charset="0"/>
                <a:ea typeface="ＭＳ Ｐゴシック" charset="-128"/>
              </a:defRPr>
            </a:lvl7pPr>
            <a:lvl8pPr marL="3429000" indent="-228600" defTabSz="762000" eaLnBrk="0" fontAlgn="base" hangingPunct="0">
              <a:spcBef>
                <a:spcPct val="20000"/>
              </a:spcBef>
              <a:spcAft>
                <a:spcPct val="0"/>
              </a:spcAft>
              <a:buChar char="•"/>
              <a:defRPr sz="1400">
                <a:solidFill>
                  <a:schemeClr val="tx1"/>
                </a:solidFill>
                <a:latin typeface="Verdana" charset="0"/>
                <a:ea typeface="ＭＳ Ｐゴシック" charset="-128"/>
              </a:defRPr>
            </a:lvl8pPr>
            <a:lvl9pPr marL="3886200" indent="-228600" defTabSz="762000" eaLnBrk="0" fontAlgn="base" hangingPunct="0">
              <a:spcBef>
                <a:spcPct val="20000"/>
              </a:spcBef>
              <a:spcAft>
                <a:spcPct val="0"/>
              </a:spcAft>
              <a:buChar char="•"/>
              <a:defRPr sz="1400">
                <a:solidFill>
                  <a:schemeClr val="tx1"/>
                </a:solidFill>
                <a:latin typeface="Verdana" charset="0"/>
                <a:ea typeface="ＭＳ Ｐゴシック" charset="-128"/>
              </a:defRPr>
            </a:lvl9pPr>
          </a:lstStyle>
          <a:p>
            <a:pPr>
              <a:buFontTx/>
              <a:buNone/>
            </a:pPr>
            <a:endParaRPr lang="nb-NO" altLang="nb-NO" sz="1400"/>
          </a:p>
        </p:txBody>
      </p:sp>
      <p:sp>
        <p:nvSpPr>
          <p:cNvPr id="3" name="Plassholder for innhold 2">
            <a:extLst>
              <a:ext uri="{FF2B5EF4-FFF2-40B4-BE49-F238E27FC236}">
                <a16:creationId xmlns:a16="http://schemas.microsoft.com/office/drawing/2014/main" id="{35C7569F-C1B3-7143-A930-FB833786CA25}"/>
              </a:ext>
            </a:extLst>
          </p:cNvPr>
          <p:cNvSpPr>
            <a:spLocks noGrp="1"/>
          </p:cNvSpPr>
          <p:nvPr>
            <p:ph idx="1"/>
          </p:nvPr>
        </p:nvSpPr>
        <p:spPr>
          <a:xfrm>
            <a:off x="323850" y="1196974"/>
            <a:ext cx="8496300" cy="4392613"/>
          </a:xfrm>
        </p:spPr>
        <p:txBody>
          <a:bodyPr/>
          <a:lstStyle/>
          <a:p>
            <a:pPr>
              <a:defRPr/>
            </a:pPr>
            <a:r>
              <a:rPr lang="nb-NO" dirty="0"/>
              <a:t>Sosiale medier </a:t>
            </a:r>
          </a:p>
          <a:p>
            <a:pPr marL="0" indent="0">
              <a:buFontTx/>
              <a:buNone/>
              <a:defRPr/>
            </a:pPr>
            <a:r>
              <a:rPr lang="nb-NO" dirty="0"/>
              <a:t>Hjemmesiden </a:t>
            </a:r>
            <a:r>
              <a:rPr lang="nb-NO" dirty="0">
                <a:sym typeface="Wingdings" pitchFamily="2" charset="2"/>
              </a:rPr>
              <a:t>-&gt; </a:t>
            </a:r>
            <a:r>
              <a:rPr lang="nb-NO" dirty="0">
                <a:sym typeface="Wingdings" pitchFamily="2" charset="2"/>
                <a:hlinkClick r:id="rId2"/>
              </a:rPr>
              <a:t>www.handball.no</a:t>
            </a:r>
            <a:r>
              <a:rPr lang="nb-NO" dirty="0">
                <a:sym typeface="Wingdings" pitchFamily="2" charset="2"/>
              </a:rPr>
              <a:t> -&gt; Region SørVest</a:t>
            </a:r>
          </a:p>
          <a:p>
            <a:pPr marL="0" indent="0">
              <a:buFontTx/>
              <a:buNone/>
              <a:defRPr/>
            </a:pPr>
            <a:r>
              <a:rPr lang="nb-NO" dirty="0" err="1">
                <a:sym typeface="Wingdings" pitchFamily="2" charset="2"/>
              </a:rPr>
              <a:t>Facebook</a:t>
            </a:r>
            <a:r>
              <a:rPr lang="nb-NO" dirty="0">
                <a:sym typeface="Wingdings" pitchFamily="2" charset="2"/>
              </a:rPr>
              <a:t> -&gt; Håndball i sørvest</a:t>
            </a:r>
          </a:p>
          <a:p>
            <a:pPr marL="0" indent="0">
              <a:buFontTx/>
              <a:buNone/>
              <a:defRPr/>
            </a:pPr>
            <a:endParaRPr lang="nb-NO" dirty="0">
              <a:sym typeface="Wingdings" pitchFamily="2" charset="2"/>
            </a:endParaRPr>
          </a:p>
          <a:p>
            <a:pPr marL="0" indent="0">
              <a:buFontTx/>
              <a:buNone/>
              <a:defRPr/>
            </a:pPr>
            <a:r>
              <a:rPr lang="nb-NO" dirty="0">
                <a:sym typeface="Wingdings" pitchFamily="2" charset="2"/>
              </a:rPr>
              <a:t>Følg oss! Det blir lagt ut nyttig informasjon på disse kanalene daglig. </a:t>
            </a:r>
          </a:p>
          <a:p>
            <a:pPr marL="0" indent="0">
              <a:buFontTx/>
              <a:buNone/>
              <a:defRPr/>
            </a:pPr>
            <a:endParaRPr lang="nb-NO" dirty="0">
              <a:sym typeface="Wingdings" pitchFamily="2" charset="2"/>
            </a:endParaRPr>
          </a:p>
          <a:p>
            <a:pPr marL="0" indent="0">
              <a:buFontTx/>
              <a:buNone/>
              <a:defRPr/>
            </a:pPr>
            <a:endParaRPr lang="nb-NO" dirty="0"/>
          </a:p>
        </p:txBody>
      </p:sp>
      <p:sp>
        <p:nvSpPr>
          <p:cNvPr id="15363" name="Tittel 1"/>
          <p:cNvSpPr>
            <a:spLocks noGrp="1" noChangeArrowheads="1"/>
          </p:cNvSpPr>
          <p:nvPr>
            <p:ph type="title"/>
          </p:nvPr>
        </p:nvSpPr>
        <p:spPr>
          <a:xfrm>
            <a:off x="323850" y="53975"/>
            <a:ext cx="7773988" cy="1143000"/>
          </a:xfrm>
        </p:spPr>
        <p:txBody>
          <a:bodyPr/>
          <a:lstStyle/>
          <a:p>
            <a:r>
              <a:rPr lang="nb-NO" altLang="nb-NO" dirty="0">
                <a:solidFill>
                  <a:srgbClr val="CB0044"/>
                </a:solidFill>
                <a:ea typeface="ＭＳ Ｐゴシック" charset="-128"/>
              </a:rPr>
              <a:t>Markedsføringskanaler</a:t>
            </a:r>
          </a:p>
        </p:txBody>
      </p:sp>
      <p:pic>
        <p:nvPicPr>
          <p:cNvPr id="15364" name="Bild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076700"/>
            <a:ext cx="28749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852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51520"/>
            <a:ext cx="9180511" cy="6985172"/>
          </a:xfrm>
          <a:prstGeom prst="rect">
            <a:avLst/>
          </a:prstGeom>
        </p:spPr>
      </p:pic>
      <p:sp>
        <p:nvSpPr>
          <p:cNvPr id="3" name="Plassholder for innhold 2"/>
          <p:cNvSpPr>
            <a:spLocks noGrp="1"/>
          </p:cNvSpPr>
          <p:nvPr>
            <p:ph idx="1"/>
          </p:nvPr>
        </p:nvSpPr>
        <p:spPr>
          <a:xfrm>
            <a:off x="2987824" y="2636911"/>
            <a:ext cx="2479522" cy="2945779"/>
          </a:xfrm>
        </p:spPr>
        <p:txBody>
          <a:bodyPr/>
          <a:lstStyle/>
          <a:p>
            <a:pPr algn="ctr">
              <a:buFontTx/>
              <a:buChar char="-"/>
            </a:pPr>
            <a:endParaRPr lang="nb-NO" sz="4000" b="1" dirty="0">
              <a:solidFill>
                <a:srgbClr val="CB0044"/>
              </a:solidFill>
            </a:endParaRPr>
          </a:p>
          <a:p>
            <a:pPr algn="ctr">
              <a:buNone/>
            </a:pPr>
            <a:endParaRPr lang="nb-NO" sz="4000" b="1" dirty="0">
              <a:solidFill>
                <a:srgbClr val="CB0044"/>
              </a:solidFill>
            </a:endParaRPr>
          </a:p>
        </p:txBody>
      </p:sp>
      <p:sp>
        <p:nvSpPr>
          <p:cNvPr id="5" name="Rektangel 4"/>
          <p:cNvSpPr/>
          <p:nvPr/>
        </p:nvSpPr>
        <p:spPr bwMode="auto">
          <a:xfrm>
            <a:off x="-36512" y="2204864"/>
            <a:ext cx="6408712" cy="1800200"/>
          </a:xfrm>
          <a:prstGeom prst="rect">
            <a:avLst/>
          </a:prstGeom>
          <a:solidFill>
            <a:schemeClr val="accent3">
              <a:alpha val="78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tx1"/>
              </a:solidFill>
              <a:effectLst/>
              <a:latin typeface="Verdana" pitchFamily="34" charset="0"/>
            </a:endParaRPr>
          </a:p>
        </p:txBody>
      </p:sp>
      <p:sp>
        <p:nvSpPr>
          <p:cNvPr id="7" name="TekstSylinder 6"/>
          <p:cNvSpPr txBox="1"/>
          <p:nvPr/>
        </p:nvSpPr>
        <p:spPr>
          <a:xfrm>
            <a:off x="467544" y="2515660"/>
            <a:ext cx="5616624" cy="954107"/>
          </a:xfrm>
          <a:prstGeom prst="rect">
            <a:avLst/>
          </a:prstGeom>
          <a:noFill/>
        </p:spPr>
        <p:txBody>
          <a:bodyPr wrap="square" rtlCol="0">
            <a:spAutoFit/>
          </a:bodyPr>
          <a:lstStyle/>
          <a:p>
            <a:r>
              <a:rPr lang="nb-NO" sz="2800" b="1" dirty="0">
                <a:solidFill>
                  <a:srgbClr val="CB0044"/>
                </a:solidFill>
              </a:rPr>
              <a:t>Takk for at du stiller opp!</a:t>
            </a:r>
          </a:p>
          <a:p>
            <a:r>
              <a:rPr lang="nb-NO" sz="2800" b="1" dirty="0">
                <a:solidFill>
                  <a:srgbClr val="CB0044"/>
                </a:solidFill>
              </a:rPr>
              <a:t>Din innsats er viktig!</a:t>
            </a:r>
          </a:p>
        </p:txBody>
      </p:sp>
    </p:spTree>
    <p:extLst>
      <p:ext uri="{BB962C8B-B14F-4D97-AF65-F5344CB8AC3E}">
        <p14:creationId xmlns:p14="http://schemas.microsoft.com/office/powerpoint/2010/main" val="796007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tel 2"/>
          <p:cNvSpPr>
            <a:spLocks noGrp="1"/>
          </p:cNvSpPr>
          <p:nvPr>
            <p:ph type="title"/>
          </p:nvPr>
        </p:nvSpPr>
        <p:spPr/>
        <p:txBody>
          <a:bodyPr/>
          <a:lstStyle/>
          <a:p>
            <a:r>
              <a:rPr lang="nb-NO" dirty="0">
                <a:solidFill>
                  <a:srgbClr val="CB0044"/>
                </a:solidFill>
                <a:latin typeface="Verdana" charset="0"/>
              </a:rPr>
              <a:t>Min håndball</a:t>
            </a:r>
          </a:p>
        </p:txBody>
      </p:sp>
      <p:sp>
        <p:nvSpPr>
          <p:cNvPr id="28675" name="Plassholder for innhold 1"/>
          <p:cNvSpPr>
            <a:spLocks noGrp="1"/>
          </p:cNvSpPr>
          <p:nvPr>
            <p:ph idx="1"/>
          </p:nvPr>
        </p:nvSpPr>
        <p:spPr>
          <a:xfrm>
            <a:off x="325438" y="1190625"/>
            <a:ext cx="8496300" cy="4464050"/>
          </a:xfrm>
        </p:spPr>
        <p:txBody>
          <a:bodyPr/>
          <a:lstStyle/>
          <a:p>
            <a:r>
              <a:rPr lang="nb-NO">
                <a:latin typeface="Verdana" charset="0"/>
              </a:rPr>
              <a:t>Last ned oppdatert app</a:t>
            </a:r>
          </a:p>
          <a:p>
            <a:r>
              <a:rPr lang="nb-NO">
                <a:latin typeface="Verdana" charset="0"/>
              </a:rPr>
              <a:t>Følg dine lag på telefonen</a:t>
            </a:r>
          </a:p>
          <a:p>
            <a:pPr lvl="1"/>
            <a:r>
              <a:rPr lang="nb-NO">
                <a:latin typeface="Verdana" charset="0"/>
              </a:rPr>
              <a:t>De lagene hvor du har en rolle</a:t>
            </a:r>
          </a:p>
          <a:p>
            <a:pPr lvl="1"/>
            <a:r>
              <a:rPr lang="nb-NO">
                <a:latin typeface="Verdana" charset="0"/>
              </a:rPr>
              <a:t>De lagene som du har lyst til å følge med på</a:t>
            </a:r>
          </a:p>
          <a:p>
            <a:r>
              <a:rPr lang="nb-NO">
                <a:latin typeface="Verdana" charset="0"/>
              </a:rPr>
              <a:t>Brukerveiledning på www.handball.no </a:t>
            </a:r>
          </a:p>
        </p:txBody>
      </p:sp>
      <p:pic>
        <p:nvPicPr>
          <p:cNvPr id="28676" name="Bild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20754696">
            <a:off x="1305194" y="3430071"/>
            <a:ext cx="1766567" cy="313978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3262283"/>
            <a:ext cx="3024336" cy="2305143"/>
          </a:xfrm>
          <a:prstGeom prst="rect">
            <a:avLst/>
          </a:prstGeom>
        </p:spPr>
      </p:pic>
    </p:spTree>
    <p:extLst>
      <p:ext uri="{BB962C8B-B14F-4D97-AF65-F5344CB8AC3E}">
        <p14:creationId xmlns:p14="http://schemas.microsoft.com/office/powerpoint/2010/main" val="1674822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tel 2"/>
          <p:cNvSpPr>
            <a:spLocks noGrp="1"/>
          </p:cNvSpPr>
          <p:nvPr>
            <p:ph type="title"/>
          </p:nvPr>
        </p:nvSpPr>
        <p:spPr/>
        <p:txBody>
          <a:bodyPr/>
          <a:lstStyle/>
          <a:p>
            <a:r>
              <a:rPr lang="nb-NO" dirty="0">
                <a:solidFill>
                  <a:srgbClr val="CB0044"/>
                </a:solidFill>
                <a:latin typeface="Verdana" charset="0"/>
              </a:rPr>
              <a:t>Kontaktinfo til lag (SA)</a:t>
            </a:r>
          </a:p>
        </p:txBody>
      </p:sp>
      <p:sp>
        <p:nvSpPr>
          <p:cNvPr id="27650" name="Plassholder for innhold 1"/>
          <p:cNvSpPr>
            <a:spLocks noGrp="1"/>
          </p:cNvSpPr>
          <p:nvPr>
            <p:ph idx="1"/>
          </p:nvPr>
        </p:nvSpPr>
        <p:spPr/>
        <p:txBody>
          <a:bodyPr/>
          <a:lstStyle/>
          <a:p>
            <a:r>
              <a:rPr lang="nb-NO" dirty="0">
                <a:latin typeface="Verdana" charset="0"/>
              </a:rPr>
              <a:t>Viktig for en god gjennomføring av sesongen at det er mulig å få kontakt med de personene som har ansvar for lagene.</a:t>
            </a:r>
          </a:p>
          <a:p>
            <a:r>
              <a:rPr lang="nb-NO" dirty="0">
                <a:latin typeface="Verdana" charset="0"/>
              </a:rPr>
              <a:t>Krav om registrering av to personer pr lag ved påmelding.</a:t>
            </a:r>
          </a:p>
          <a:p>
            <a:r>
              <a:rPr lang="nb-NO" dirty="0">
                <a:latin typeface="Verdana" charset="0"/>
              </a:rPr>
              <a:t>Registreres i </a:t>
            </a:r>
            <a:r>
              <a:rPr lang="nb-NO" dirty="0" err="1">
                <a:latin typeface="Verdana" charset="0"/>
              </a:rPr>
              <a:t>SportsAdmin</a:t>
            </a:r>
            <a:r>
              <a:rPr lang="nb-NO" dirty="0">
                <a:latin typeface="Verdana" charset="0"/>
              </a:rPr>
              <a:t> (SA)</a:t>
            </a:r>
          </a:p>
          <a:p>
            <a:pPr lvl="1"/>
            <a:r>
              <a:rPr lang="nb-NO" dirty="0">
                <a:latin typeface="Verdana" charset="0"/>
              </a:rPr>
              <a:t>Kontaktinfo til laget. </a:t>
            </a:r>
          </a:p>
          <a:p>
            <a:pPr lvl="1"/>
            <a:r>
              <a:rPr lang="nb-NO" dirty="0">
                <a:latin typeface="Verdana" charset="0"/>
              </a:rPr>
              <a:t>Registrering av trener, lagleder og kampansvarlig for laget. Registreres som ”Funksjoner” til laget i SA. Deres kontaktinfo vil fremkomme på laget. </a:t>
            </a:r>
          </a:p>
        </p:txBody>
      </p:sp>
      <p:pic>
        <p:nvPicPr>
          <p:cNvPr id="27651" name="Bild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51050" y="3643313"/>
            <a:ext cx="2714625" cy="30368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27652" name="Rett pil 3"/>
          <p:cNvCxnSpPr>
            <a:cxnSpLocks noChangeShapeType="1"/>
          </p:cNvCxnSpPr>
          <p:nvPr/>
        </p:nvCxnSpPr>
        <p:spPr bwMode="auto">
          <a:xfrm>
            <a:off x="1619250" y="5373688"/>
            <a:ext cx="865188" cy="719137"/>
          </a:xfrm>
          <a:prstGeom prst="straightConnector1">
            <a:avLst/>
          </a:prstGeom>
          <a:noFill/>
          <a:ln w="12700">
            <a:solidFill>
              <a:srgbClr val="C00000"/>
            </a:solidFill>
            <a:round/>
            <a:headEnd type="none" w="sm" len="sm"/>
            <a:tailEnd type="triangle" w="med" len="med"/>
          </a:ln>
          <a:extLst>
            <a:ext uri="{909E8E84-426E-40dd-AFC4-6F175D3DCCD1}">
              <a14:hiddenFill xmlns:a14="http://schemas.microsoft.com/office/drawing/2010/main" xmlns="">
                <a:noFill/>
              </a14:hiddenFill>
            </a:ext>
          </a:extLst>
        </p:spPr>
      </p:cxnSp>
      <p:sp>
        <p:nvSpPr>
          <p:cNvPr id="27653" name="TekstSylinder 4"/>
          <p:cNvSpPr txBox="1">
            <a:spLocks noChangeArrowheads="1"/>
          </p:cNvSpPr>
          <p:nvPr/>
        </p:nvSpPr>
        <p:spPr bwMode="auto">
          <a:xfrm>
            <a:off x="5213350" y="3933825"/>
            <a:ext cx="2468563" cy="368300"/>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nb-NO" sz="1800"/>
              <a:t>Kontaktinfo til laget</a:t>
            </a:r>
          </a:p>
        </p:txBody>
      </p:sp>
      <p:cxnSp>
        <p:nvCxnSpPr>
          <p:cNvPr id="27654" name="Rett pil 6"/>
          <p:cNvCxnSpPr>
            <a:cxnSpLocks noChangeShapeType="1"/>
          </p:cNvCxnSpPr>
          <p:nvPr/>
        </p:nvCxnSpPr>
        <p:spPr bwMode="auto">
          <a:xfrm flipH="1">
            <a:off x="4427538" y="4221163"/>
            <a:ext cx="769937" cy="287337"/>
          </a:xfrm>
          <a:prstGeom prst="straightConnector1">
            <a:avLst/>
          </a:prstGeom>
          <a:noFill/>
          <a:ln w="12700">
            <a:solidFill>
              <a:srgbClr val="C00000"/>
            </a:solidFill>
            <a:round/>
            <a:headEnd type="none" w="sm" len="sm"/>
            <a:tailEnd type="triangle" w="med" len="med"/>
          </a:ln>
          <a:extLst>
            <a:ext uri="{909E8E84-426E-40dd-AFC4-6F175D3DCCD1}">
              <a14:hiddenFill xmlns:a14="http://schemas.microsoft.com/office/drawing/2010/main" xmlns="">
                <a:noFill/>
              </a14:hiddenFill>
            </a:ext>
          </a:extLst>
        </p:spPr>
      </p:cxnSp>
      <p:sp>
        <p:nvSpPr>
          <p:cNvPr id="27655" name="TekstSylinder 8"/>
          <p:cNvSpPr txBox="1">
            <a:spLocks noChangeArrowheads="1"/>
          </p:cNvSpPr>
          <p:nvPr/>
        </p:nvSpPr>
        <p:spPr bwMode="auto">
          <a:xfrm>
            <a:off x="339725" y="4976813"/>
            <a:ext cx="1466850" cy="369887"/>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Verdana" charset="0"/>
                <a:ea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nb-NO" sz="1800"/>
              <a:t>Funksjoner</a:t>
            </a:r>
          </a:p>
        </p:txBody>
      </p:sp>
    </p:spTree>
    <p:extLst>
      <p:ext uri="{BB962C8B-B14F-4D97-AF65-F5344CB8AC3E}">
        <p14:creationId xmlns:p14="http://schemas.microsoft.com/office/powerpoint/2010/main" val="1871217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Bild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8068" y="3573016"/>
            <a:ext cx="5672138" cy="239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4" name="Tittel 2"/>
          <p:cNvSpPr>
            <a:spLocks noGrp="1"/>
          </p:cNvSpPr>
          <p:nvPr>
            <p:ph type="title"/>
          </p:nvPr>
        </p:nvSpPr>
        <p:spPr/>
        <p:txBody>
          <a:bodyPr/>
          <a:lstStyle/>
          <a:p>
            <a:r>
              <a:rPr lang="nb-NO" dirty="0">
                <a:solidFill>
                  <a:srgbClr val="CB0044"/>
                </a:solidFill>
                <a:latin typeface="Verdana" charset="0"/>
              </a:rPr>
              <a:t>Registrer spillerstall (TA)</a:t>
            </a:r>
          </a:p>
        </p:txBody>
      </p:sp>
      <p:sp>
        <p:nvSpPr>
          <p:cNvPr id="23555" name="Plassholder for innhold 1"/>
          <p:cNvSpPr>
            <a:spLocks noGrp="1"/>
          </p:cNvSpPr>
          <p:nvPr>
            <p:ph idx="1"/>
          </p:nvPr>
        </p:nvSpPr>
        <p:spPr/>
        <p:txBody>
          <a:bodyPr/>
          <a:lstStyle/>
          <a:p>
            <a:r>
              <a:rPr lang="nb-NO" sz="1600" dirty="0">
                <a:latin typeface="Verdana" charset="0"/>
              </a:rPr>
              <a:t>Alle lag må registrere spillerstall fra 12 år og opp</a:t>
            </a:r>
          </a:p>
          <a:p>
            <a:pPr lvl="1"/>
            <a:r>
              <a:rPr lang="nb-NO" sz="1200" dirty="0">
                <a:latin typeface="Verdana" charset="0"/>
              </a:rPr>
              <a:t>Raskt å legge inn spillere på kamprapport</a:t>
            </a:r>
          </a:p>
          <a:p>
            <a:r>
              <a:rPr lang="nb-NO" sz="1600" dirty="0">
                <a:latin typeface="Verdana" charset="0"/>
              </a:rPr>
              <a:t>Gjøres i TA fra «</a:t>
            </a:r>
            <a:r>
              <a:rPr lang="nb-NO" sz="1600" i="1" dirty="0">
                <a:latin typeface="Verdana" charset="0"/>
              </a:rPr>
              <a:t>Mine lag» – «spillerstall» </a:t>
            </a:r>
          </a:p>
          <a:p>
            <a:pPr marL="0" indent="0">
              <a:buNone/>
            </a:pPr>
            <a:r>
              <a:rPr lang="nb-NO" sz="1600" i="1" dirty="0">
                <a:latin typeface="Verdana" charset="0"/>
              </a:rPr>
              <a:t>- «legg til eksterne» eller «Hent fra annet lag»</a:t>
            </a:r>
          </a:p>
          <a:p>
            <a:r>
              <a:rPr lang="nb-NO" sz="1600" dirty="0">
                <a:latin typeface="Verdana" charset="0"/>
              </a:rPr>
              <a:t>Brukerveiledning på </a:t>
            </a:r>
            <a:r>
              <a:rPr lang="nb-NO" sz="1600" dirty="0" err="1">
                <a:latin typeface="Verdana" charset="0"/>
              </a:rPr>
              <a:t>handball.no</a:t>
            </a:r>
            <a:endParaRPr lang="nb-NO" sz="1600" dirty="0">
              <a:latin typeface="Verdana" charset="0"/>
            </a:endParaRPr>
          </a:p>
          <a:p>
            <a:r>
              <a:rPr lang="nb-NO" sz="1600" dirty="0">
                <a:latin typeface="Verdana" charset="0"/>
              </a:rPr>
              <a:t>Kan kopiere spillerstall fra et helt lag</a:t>
            </a:r>
          </a:p>
          <a:p>
            <a:r>
              <a:rPr lang="nb-NO" sz="1600" dirty="0">
                <a:latin typeface="Verdana" charset="0"/>
              </a:rPr>
              <a:t>Kan gjøres av </a:t>
            </a:r>
          </a:p>
          <a:p>
            <a:pPr lvl="1"/>
            <a:r>
              <a:rPr lang="nb-NO" sz="1200" dirty="0">
                <a:latin typeface="Verdana" charset="0"/>
              </a:rPr>
              <a:t>Lagleder</a:t>
            </a:r>
          </a:p>
          <a:p>
            <a:pPr lvl="1"/>
            <a:r>
              <a:rPr lang="nb-NO" sz="1200" dirty="0">
                <a:latin typeface="Verdana" charset="0"/>
              </a:rPr>
              <a:t>Trener </a:t>
            </a:r>
          </a:p>
          <a:p>
            <a:pPr lvl="1"/>
            <a:r>
              <a:rPr lang="nb-NO" sz="1200" dirty="0">
                <a:latin typeface="Verdana" charset="0"/>
              </a:rPr>
              <a:t>Kampansvarlig for laget</a:t>
            </a:r>
          </a:p>
          <a:p>
            <a:endParaRPr lang="nb-NO" dirty="0">
              <a:latin typeface="Verdana" charset="0"/>
            </a:endParaRPr>
          </a:p>
        </p:txBody>
      </p:sp>
      <p:pic>
        <p:nvPicPr>
          <p:cNvPr id="23556" name="Bild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1114930">
            <a:off x="5521599" y="2148374"/>
            <a:ext cx="2941638" cy="3200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23557" name="Rett pil 5"/>
          <p:cNvCxnSpPr>
            <a:cxnSpLocks noChangeShapeType="1"/>
          </p:cNvCxnSpPr>
          <p:nvPr/>
        </p:nvCxnSpPr>
        <p:spPr bwMode="auto">
          <a:xfrm flipH="1">
            <a:off x="6804248" y="1988840"/>
            <a:ext cx="1008062" cy="1223963"/>
          </a:xfrm>
          <a:prstGeom prst="straightConnector1">
            <a:avLst/>
          </a:prstGeom>
          <a:noFill/>
          <a:ln w="12700">
            <a:solidFill>
              <a:srgbClr val="CB0044"/>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3558" name="Rett pil 3"/>
          <p:cNvCxnSpPr>
            <a:cxnSpLocks noChangeShapeType="1"/>
          </p:cNvCxnSpPr>
          <p:nvPr/>
        </p:nvCxnSpPr>
        <p:spPr bwMode="auto">
          <a:xfrm>
            <a:off x="293501" y="4375497"/>
            <a:ext cx="663575" cy="792162"/>
          </a:xfrm>
          <a:prstGeom prst="straightConnector1">
            <a:avLst/>
          </a:prstGeom>
          <a:noFill/>
          <a:ln w="12700">
            <a:solidFill>
              <a:srgbClr val="C00000"/>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3559" name="Rett pil 6"/>
          <p:cNvCxnSpPr>
            <a:cxnSpLocks noChangeShapeType="1"/>
          </p:cNvCxnSpPr>
          <p:nvPr/>
        </p:nvCxnSpPr>
        <p:spPr bwMode="auto">
          <a:xfrm flipH="1">
            <a:off x="4726928" y="3357563"/>
            <a:ext cx="142875" cy="720725"/>
          </a:xfrm>
          <a:prstGeom prst="straightConnector1">
            <a:avLst/>
          </a:prstGeom>
          <a:noFill/>
          <a:ln w="12700">
            <a:solidFill>
              <a:schemeClr val="accent1"/>
            </a:solidFill>
            <a:round/>
            <a:headEnd type="none" w="sm" len="sm"/>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4013294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rgbClr val="CB0044"/>
                </a:solidFill>
                <a:latin typeface="Verdana" charset="0"/>
              </a:rPr>
              <a:t>Elektronisk kamprapport</a:t>
            </a:r>
            <a:endParaRPr lang="nb-NO" dirty="0"/>
          </a:p>
        </p:txBody>
      </p:sp>
      <p:sp>
        <p:nvSpPr>
          <p:cNvPr id="3" name="Plassholder for innhold 2"/>
          <p:cNvSpPr>
            <a:spLocks noGrp="1"/>
          </p:cNvSpPr>
          <p:nvPr>
            <p:ph idx="1"/>
          </p:nvPr>
        </p:nvSpPr>
        <p:spPr/>
        <p:txBody>
          <a:bodyPr/>
          <a:lstStyle/>
          <a:p>
            <a:r>
              <a:rPr lang="nb-NO" sz="1600" dirty="0"/>
              <a:t>Det skal føres elektronisk kamprapport/Standard LIVE versjon fra og med 12 klassen.</a:t>
            </a:r>
          </a:p>
          <a:p>
            <a:r>
              <a:rPr lang="nb-NO" sz="1600" dirty="0"/>
              <a:t>Standard LIVE versjon viser ikke offentlig på internett for 12-14 år</a:t>
            </a:r>
          </a:p>
          <a:p>
            <a:r>
              <a:rPr lang="nb-NO" sz="1600" dirty="0"/>
              <a:t>Vil kunne følge kampene på Håndball-LIVE fra og med 15 års klassen</a:t>
            </a:r>
          </a:p>
          <a:p>
            <a:r>
              <a:rPr lang="nb-NO" sz="1600" dirty="0"/>
              <a:t>Resultat og statistikk oppdateres automatisk når kampen avsluttes</a:t>
            </a:r>
          </a:p>
          <a:p>
            <a:r>
              <a:rPr lang="nb-NO" sz="1600" dirty="0"/>
              <a:t>Krav om at kamptropp er registrert senest dagen før kampdag</a:t>
            </a:r>
          </a:p>
          <a:p>
            <a:r>
              <a:rPr lang="nb-NO" sz="1600" dirty="0"/>
              <a:t>Lagledere redigere </a:t>
            </a:r>
            <a:r>
              <a:rPr lang="nb-NO" sz="1600" dirty="0" err="1"/>
              <a:t>draktnr</a:t>
            </a:r>
            <a:r>
              <a:rPr lang="nb-NO" sz="1600" dirty="0"/>
              <a:t> og kaptein i </a:t>
            </a:r>
            <a:r>
              <a:rPr lang="nb-NO" sz="1600" dirty="0" err="1"/>
              <a:t>app’en</a:t>
            </a:r>
            <a:endParaRPr lang="nb-NO" sz="1600" dirty="0"/>
          </a:p>
          <a:p>
            <a:pPr marL="0" indent="0">
              <a:buNone/>
            </a:pPr>
            <a:endParaRPr lang="nb-NO" sz="1400" dirty="0"/>
          </a:p>
          <a:p>
            <a:endParaRPr lang="nb-NO"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172056"/>
            <a:ext cx="7126238" cy="2319320"/>
          </a:xfrm>
          <a:prstGeom prst="rect">
            <a:avLst/>
          </a:prstGeom>
        </p:spPr>
      </p:pic>
    </p:spTree>
    <p:extLst>
      <p:ext uri="{BB962C8B-B14F-4D97-AF65-F5344CB8AC3E}">
        <p14:creationId xmlns:p14="http://schemas.microsoft.com/office/powerpoint/2010/main" val="2359584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tel 2"/>
          <p:cNvSpPr>
            <a:spLocks noGrp="1"/>
          </p:cNvSpPr>
          <p:nvPr>
            <p:ph type="title"/>
          </p:nvPr>
        </p:nvSpPr>
        <p:spPr/>
        <p:txBody>
          <a:bodyPr/>
          <a:lstStyle/>
          <a:p>
            <a:r>
              <a:rPr lang="nb-NO" dirty="0">
                <a:solidFill>
                  <a:srgbClr val="CB0044"/>
                </a:solidFill>
                <a:latin typeface="Verdana" charset="0"/>
              </a:rPr>
              <a:t>Registrer kamptropp (TA)</a:t>
            </a:r>
          </a:p>
        </p:txBody>
      </p:sp>
      <p:sp>
        <p:nvSpPr>
          <p:cNvPr id="24578" name="Plassholder for innhold 1"/>
          <p:cNvSpPr>
            <a:spLocks noGrp="1"/>
          </p:cNvSpPr>
          <p:nvPr>
            <p:ph idx="1"/>
          </p:nvPr>
        </p:nvSpPr>
        <p:spPr>
          <a:xfrm>
            <a:off x="0" y="1125538"/>
            <a:ext cx="9252520" cy="4464050"/>
          </a:xfrm>
        </p:spPr>
        <p:txBody>
          <a:bodyPr/>
          <a:lstStyle/>
          <a:p>
            <a:pPr marL="0" indent="0">
              <a:buNone/>
            </a:pPr>
            <a:r>
              <a:rPr lang="nb-NO" b="1" dirty="0">
                <a:latin typeface="Verdana" charset="0"/>
              </a:rPr>
              <a:t>12 år – 3.div senior: </a:t>
            </a:r>
          </a:p>
          <a:p>
            <a:pPr marL="0" indent="0">
              <a:buNone/>
            </a:pPr>
            <a:r>
              <a:rPr lang="nb-NO" b="1" dirty="0">
                <a:latin typeface="Verdana" charset="0"/>
              </a:rPr>
              <a:t>Legg inn kamptroppen siste virkedag før kampen</a:t>
            </a:r>
          </a:p>
          <a:p>
            <a:r>
              <a:rPr lang="nb-NO" i="1" dirty="0">
                <a:latin typeface="Verdana" charset="0"/>
              </a:rPr>
              <a:t>Lagleder</a:t>
            </a:r>
            <a:r>
              <a:rPr lang="nb-NO" dirty="0">
                <a:latin typeface="Verdana" charset="0"/>
              </a:rPr>
              <a:t> og </a:t>
            </a:r>
            <a:r>
              <a:rPr lang="nb-NO" i="1" dirty="0">
                <a:latin typeface="Verdana" charset="0"/>
              </a:rPr>
              <a:t>Trener</a:t>
            </a:r>
            <a:r>
              <a:rPr lang="nb-NO" dirty="0">
                <a:latin typeface="Verdana" charset="0"/>
              </a:rPr>
              <a:t> kan legge inn kamptropp fra </a:t>
            </a:r>
            <a:r>
              <a:rPr lang="nb-NO" dirty="0" err="1">
                <a:latin typeface="Verdana" charset="0"/>
              </a:rPr>
              <a:t>appen</a:t>
            </a:r>
            <a:r>
              <a:rPr lang="nb-NO" dirty="0">
                <a:latin typeface="Verdana" charset="0"/>
              </a:rPr>
              <a:t> Min Håndball</a:t>
            </a:r>
          </a:p>
          <a:p>
            <a:r>
              <a:rPr lang="nb-NO" i="1" dirty="0">
                <a:latin typeface="Verdana" charset="0"/>
              </a:rPr>
              <a:t>Lagleder</a:t>
            </a:r>
            <a:r>
              <a:rPr lang="nb-NO" dirty="0">
                <a:latin typeface="Verdana" charset="0"/>
              </a:rPr>
              <a:t>, </a:t>
            </a:r>
            <a:r>
              <a:rPr lang="nb-NO" i="1" dirty="0">
                <a:latin typeface="Verdana" charset="0"/>
              </a:rPr>
              <a:t>Trener</a:t>
            </a:r>
            <a:r>
              <a:rPr lang="nb-NO" dirty="0">
                <a:latin typeface="Verdana" charset="0"/>
              </a:rPr>
              <a:t> og </a:t>
            </a:r>
            <a:r>
              <a:rPr lang="nb-NO" i="1" dirty="0">
                <a:latin typeface="Verdana" charset="0"/>
              </a:rPr>
              <a:t>Kampansvarlig</a:t>
            </a:r>
            <a:r>
              <a:rPr lang="nb-NO" dirty="0">
                <a:latin typeface="Verdana" charset="0"/>
              </a:rPr>
              <a:t> kan legge inn kamptropp fra TA.</a:t>
            </a:r>
          </a:p>
        </p:txBody>
      </p:sp>
      <p:pic>
        <p:nvPicPr>
          <p:cNvPr id="24579" name="Bild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9632" y="2996952"/>
            <a:ext cx="5328592" cy="28856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24580" name="Rett pil 3"/>
          <p:cNvCxnSpPr>
            <a:cxnSpLocks noChangeShapeType="1"/>
          </p:cNvCxnSpPr>
          <p:nvPr/>
        </p:nvCxnSpPr>
        <p:spPr bwMode="auto">
          <a:xfrm flipH="1">
            <a:off x="2195513" y="3213100"/>
            <a:ext cx="576262" cy="1462088"/>
          </a:xfrm>
          <a:prstGeom prst="straightConnector1">
            <a:avLst/>
          </a:prstGeom>
          <a:noFill/>
          <a:ln w="12700">
            <a:solidFill>
              <a:srgbClr val="C00000"/>
            </a:solidFill>
            <a:round/>
            <a:headEnd type="none" w="sm" len="sm"/>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72288352"/>
      </p:ext>
    </p:extLst>
  </p:cSld>
  <p:clrMapOvr>
    <a:masterClrMapping/>
  </p:clrMapOvr>
</p:sld>
</file>

<file path=ppt/theme/theme1.xml><?xml version="1.0" encoding="utf-8"?>
<a:theme xmlns:a="http://schemas.openxmlformats.org/drawingml/2006/main" name="SørVest">
  <a:themeElements>
    <a:clrScheme name="SørVes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ørVes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ørVes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ørVes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ørVes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ørVes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ørVes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ørVes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ørVes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Word" ma:contentTypeID="0x01010089F515CEF38C6043B09A4EB0A2E09D630200B1BF27C8E12B124581D47B85F7B101B00047018F9E2B258C47969A4C33CF9B4D6C" ma:contentTypeVersion="53" ma:contentTypeDescription="Opprett et nytt dokument." ma:contentTypeScope="" ma:versionID="364b2e4af4665f57a01068759fb6e1f7">
  <xsd:schema xmlns:xsd="http://www.w3.org/2001/XMLSchema" xmlns:xs="http://www.w3.org/2001/XMLSchema" xmlns:p="http://schemas.microsoft.com/office/2006/metadata/properties" xmlns:ns2="aec5f570-5954-42b2-93f8-bbdf6252596e" xmlns:ns3="595222a8-11cd-4fa5-bf58-4b1152621bcd" targetNamespace="http://schemas.microsoft.com/office/2006/metadata/properties" ma:root="true" ma:fieldsID="0f0cf36fe4adcdbf7e62c92d67edfaad" ns2:_="" ns3:_="">
    <xsd:import namespace="aec5f570-5954-42b2-93f8-bbdf6252596e"/>
    <xsd:import namespace="595222a8-11cd-4fa5-bf58-4b1152621bcd"/>
    <xsd:element name="properties">
      <xsd:complexType>
        <xsd:sequence>
          <xsd:element name="documentManagement">
            <xsd:complexType>
              <xsd:all>
                <xsd:element ref="ns2:_nifDokumenteier" minOccurs="0"/>
                <xsd:element ref="ns2:_nifSaksbehandler" minOccurs="0"/>
                <xsd:element ref="ns2:_nifDokumentbeskrivelse" minOccurs="0"/>
                <xsd:element ref="ns2:_nifDokumentstatus" minOccurs="0"/>
                <xsd:element ref="ns2:InnUtIntern"/>
                <xsd:element ref="ns2:_arFrist" minOccurs="0"/>
                <xsd:element ref="ns2:_nifTil" minOccurs="0"/>
                <xsd:element ref="ns2:_nifFra" minOccurs="0"/>
                <xsd:element ref="ns2:m007437e3ff24ee3b6b1beda051d5beb" minOccurs="0"/>
                <xsd:element ref="ns2:TaxCatchAll" minOccurs="0"/>
                <xsd:element ref="ns2:TaxCatchAllLabel" minOccurs="0"/>
                <xsd:element ref="ns2:e390b8d06ece46449586677b864a8181" minOccurs="0"/>
                <xsd:element ref="ns2:AnonymEksternDeling"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5f570-5954-42b2-93f8-bbdf6252596e" elementFormDefault="qualified">
    <xsd:import namespace="http://schemas.microsoft.com/office/2006/documentManagement/types"/>
    <xsd:import namespace="http://schemas.microsoft.com/office/infopath/2007/PartnerControls"/>
    <xsd:element name="_nifDokumenteier" ma:index="2" nillable="true" ma:displayName="Dokumenteier" ma:hidden="true" ma:SearchPeopleOnly="false" ma:SharePointGroup="0" ma:internalName="_nifDokumentei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nifSaksbehandler" ma:index="3" nillable="true" ma:displayName="Saksbehandler" ma:SearchPeopleOnly="false" ma:SharePointGroup="0" ma:internalName="_nifSaksbehandl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nifDokumentbeskrivelse" ma:index="5" nillable="true" ma:displayName="Dokumentbeskrivelse" ma:internalName="_nifDokumentbeskrivelse">
      <xsd:simpleType>
        <xsd:restriction base="dms:Note">
          <xsd:maxLength value="255"/>
        </xsd:restriction>
      </xsd:simpleType>
    </xsd:element>
    <xsd:element name="_nifDokumentstatus" ma:index="6" nillable="true" ma:displayName="Dokumentstatus" ma:default="Ubehandlet" ma:internalName="_nifDokumentstatus" ma:readOnly="false">
      <xsd:simpleType>
        <xsd:restriction base="dms:Choice">
          <xsd:enumeration value="Ubehandlet"/>
          <xsd:enumeration value="Under arbeid"/>
          <xsd:enumeration value="Ferdig"/>
        </xsd:restriction>
      </xsd:simpleType>
    </xsd:element>
    <xsd:element name="InnUtIntern" ma:index="7" ma:displayName="Inn/Ut/Intern" ma:default="Intern" ma:format="Dropdown" ma:internalName="InnUtIntern">
      <xsd:simpleType>
        <xsd:restriction base="dms:Choice">
          <xsd:enumeration value="Innkommende"/>
          <xsd:enumeration value="Utgående"/>
          <xsd:enumeration value="Intern"/>
        </xsd:restriction>
      </xsd:simpleType>
    </xsd:element>
    <xsd:element name="_arFrist" ma:index="9" nillable="true" ma:displayName="Frist" ma:format="DateOnly" ma:internalName="_arFrist">
      <xsd:simpleType>
        <xsd:restriction base="dms:DateTime"/>
      </xsd:simpleType>
    </xsd:element>
    <xsd:element name="_nifTil" ma:index="10" nillable="true" ma:displayName="Til" ma:internalName="_nifTil">
      <xsd:simpleType>
        <xsd:restriction base="dms:Text"/>
      </xsd:simpleType>
    </xsd:element>
    <xsd:element name="_nifFra" ma:index="11" nillable="true" ma:displayName="Fra" ma:internalName="_nifFra">
      <xsd:simpleType>
        <xsd:restriction base="dms:Text"/>
      </xsd:simpleType>
    </xsd:element>
    <xsd:element name="m007437e3ff24ee3b6b1beda051d5beb" ma:index="16" nillable="true" ma:taxonomy="true" ma:internalName="m007437e3ff24ee3b6b1beda051d5beb" ma:taxonomyFieldName="Dokumentkategori" ma:displayName="Dokumentkategori" ma:default="" ma:fieldId="{6007437e-3ff2-4ee3-b6b1-beda051d5beb}" ma:sspId="f0e9ee77-ca26-4a69-aa98-c9b10d3d2018" ma:termSetId="67b1013f-a871-4d25-94e6-2d190b3db54d" ma:anchorId="00000000-0000-0000-0000-000000000000" ma:open="false" ma:isKeyword="false">
      <xsd:complexType>
        <xsd:sequence>
          <xsd:element ref="pc:Terms" minOccurs="0" maxOccurs="1"/>
        </xsd:sequence>
      </xsd:complexType>
    </xsd:element>
    <xsd:element name="TaxCatchAll" ma:index="17" nillable="true" ma:displayName="Taxonomy Catch All Column" ma:hidden="true" ma:list="{7c23b596-6790-4ceb-991a-c81a50812278}" ma:internalName="TaxCatchAll" ma:showField="CatchAllData" ma:web="595222a8-11cd-4fa5-bf58-4b1152621bcd">
      <xsd:complexType>
        <xsd:complexContent>
          <xsd:extension base="dms:MultiChoiceLookup">
            <xsd:sequence>
              <xsd:element name="Value" type="dms:Lookup" maxOccurs="unbounded" minOccurs="0" nillable="true"/>
            </xsd:sequence>
          </xsd:extension>
        </xsd:complexContent>
      </xsd:complexType>
    </xsd:element>
    <xsd:element name="TaxCatchAllLabel" ma:index="18" nillable="true" ma:displayName="Taxonomy Catch All Column1" ma:hidden="true" ma:list="{7c23b596-6790-4ceb-991a-c81a50812278}" ma:internalName="TaxCatchAllLabel" ma:readOnly="true" ma:showField="CatchAllDataLabel" ma:web="595222a8-11cd-4fa5-bf58-4b1152621bcd">
      <xsd:complexType>
        <xsd:complexContent>
          <xsd:extension base="dms:MultiChoiceLookup">
            <xsd:sequence>
              <xsd:element name="Value" type="dms:Lookup" maxOccurs="unbounded" minOccurs="0" nillable="true"/>
            </xsd:sequence>
          </xsd:extension>
        </xsd:complexContent>
      </xsd:complexType>
    </xsd:element>
    <xsd:element name="e390b8d06ece46449586677b864a8181" ma:index="20" nillable="true" ma:taxonomy="true" ma:internalName="e390b8d06ece46449586677b864a8181" ma:taxonomyFieldName="OrgTilhorighet" ma:displayName="OrgTilhørighet" ma:readOnly="false" ma:default="" ma:fieldId="{e390b8d0-6ece-4644-9586-677b864a8181}" ma:sspId="f0e9ee77-ca26-4a69-aa98-c9b10d3d2018" ma:termSetId="12ccf01c-bc00-485e-8479-20ef31869011" ma:anchorId="b89e662b-c5a0-4f18-8bb7-b431aa465976" ma:open="false" ma:isKeyword="false">
      <xsd:complexType>
        <xsd:sequence>
          <xsd:element ref="pc:Terms" minOccurs="0" maxOccurs="1"/>
        </xsd:sequence>
      </xsd:complexType>
    </xsd:element>
    <xsd:element name="AnonymEksternDeling" ma:index="22" nillable="true" ma:displayName="Anonym Ekstern Deling" ma:default="0" ma:internalName="AnonymEksternDeling">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95222a8-11cd-4fa5-bf58-4b1152621bcd" elementFormDefault="qualified">
    <xsd:import namespace="http://schemas.microsoft.com/office/2006/documentManagement/types"/>
    <xsd:import namespace="http://schemas.microsoft.com/office/infopath/2007/PartnerControls"/>
    <xsd:element name="_dlc_DocId" ma:index="23" nillable="true" ma:displayName="Dokument-ID-verdi" ma:description="Verdien for dokument-IDen som er tilordnet elementet." ma:internalName="_dlc_DocId" ma:readOnly="true">
      <xsd:simpleType>
        <xsd:restriction base="dms:Text"/>
      </xsd:simpleType>
    </xsd:element>
    <xsd:element name="_dlc_DocIdUrl" ma:index="24"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Innholdstype"/>
        <xsd:element ref="dc:title" minOccurs="0" maxOccurs="1" ma:index="1"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f0e9ee77-ca26-4a69-aa98-c9b10d3d2018" ContentTypeId="0x01010089F515CEF38C6043B09A4EB0A2E09D6302" PreviousValue="false"/>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mso-contentType ?>
<customXsn xmlns="http://schemas.microsoft.com/office/2006/metadata/customXsn">
  <xsnLocation/>
  <cached>True</cached>
  <openByDefault>True</openByDefault>
  <xsnScope/>
</customXsn>
</file>

<file path=customXml/item6.xml><?xml version="1.0" encoding="utf-8"?>
<p:properties xmlns:p="http://schemas.microsoft.com/office/2006/metadata/properties" xmlns:xsi="http://www.w3.org/2001/XMLSchema-instance" xmlns:pc="http://schemas.microsoft.com/office/infopath/2007/PartnerControls">
  <documentManagement>
    <InnUtIntern xmlns="aec5f570-5954-42b2-93f8-bbdf6252596e">Intern</InnUtIntern>
    <e390b8d06ece46449586677b864a8181 xmlns="aec5f570-5954-42b2-93f8-bbdf6252596e">
      <Terms xmlns="http://schemas.microsoft.com/office/infopath/2007/PartnerControls">
        <TermInfo xmlns="http://schemas.microsoft.com/office/infopath/2007/PartnerControls">
          <TermName xmlns="http://schemas.microsoft.com/office/infopath/2007/PartnerControls">SF33 Region SørVest</TermName>
          <TermId xmlns="http://schemas.microsoft.com/office/infopath/2007/PartnerControls">14e9f2cd-80a6-440c-b4a4-44c79a128d3f</TermId>
        </TermInfo>
      </Terms>
    </e390b8d06ece46449586677b864a8181>
    <TaxCatchAll xmlns="aec5f570-5954-42b2-93f8-bbdf6252596e">
      <Value>1</Value>
    </TaxCatchAll>
    <_arFrist xmlns="aec5f570-5954-42b2-93f8-bbdf6252596e" xsi:nil="true"/>
    <m007437e3ff24ee3b6b1beda051d5beb xmlns="aec5f570-5954-42b2-93f8-bbdf6252596e">
      <Terms xmlns="http://schemas.microsoft.com/office/infopath/2007/PartnerControls"/>
    </m007437e3ff24ee3b6b1beda051d5beb>
    <_nifSaksbehandler xmlns="aec5f570-5954-42b2-93f8-bbdf6252596e">
      <UserInfo>
        <DisplayName>Stangeland, Kjell Magne</DisplayName>
        <AccountId>102</AccountId>
        <AccountType/>
      </UserInfo>
    </_nifSaksbehandler>
    <_nifDokumentstatus xmlns="aec5f570-5954-42b2-93f8-bbdf6252596e">Ubehandlet</_nifDokumentstatus>
    <_nifFra xmlns="aec5f570-5954-42b2-93f8-bbdf6252596e" xsi:nil="true"/>
    <_nifDokumenteier xmlns="aec5f570-5954-42b2-93f8-bbdf6252596e">
      <UserInfo>
        <DisplayName>Stangeland, Kjell Magne</DisplayName>
        <AccountId>102</AccountId>
        <AccountType/>
      </UserInfo>
    </_nifDokumenteier>
    <_nifDokumentbeskrivelse xmlns="aec5f570-5954-42b2-93f8-bbdf6252596e" xsi:nil="true"/>
    <_nifTil xmlns="aec5f570-5954-42b2-93f8-bbdf6252596e" xsi:nil="true"/>
    <AnonymEksternDeling xmlns="aec5f570-5954-42b2-93f8-bbdf6252596e">false</AnonymEksternDeling>
    <_dlc_DocId xmlns="595222a8-11cd-4fa5-bf58-4b1152621bcd">SF33SV-1208092843-73</_dlc_DocId>
    <_dlc_DocIdUrl xmlns="595222a8-11cd-4fa5-bf58-4b1152621bcd">
      <Url>http://idrettskontor.nif.no/sites/handballforbundetsorvest/documentcontent/_layouts/15/DocIdRedir.aspx?ID=SF33SV-1208092843-73</Url>
      <Description>SF33SV-1208092843-73</Description>
    </_dlc_DocIdUrl>
  </documentManagement>
</p:properties>
</file>

<file path=customXml/itemProps1.xml><?xml version="1.0" encoding="utf-8"?>
<ds:datastoreItem xmlns:ds="http://schemas.openxmlformats.org/officeDocument/2006/customXml" ds:itemID="{176BD682-0F29-4277-979F-B84ABE51C2DA}">
  <ds:schemaRefs>
    <ds:schemaRef ds:uri="http://schemas.microsoft.com/sharepoint/v3/contenttype/forms"/>
  </ds:schemaRefs>
</ds:datastoreItem>
</file>

<file path=customXml/itemProps2.xml><?xml version="1.0" encoding="utf-8"?>
<ds:datastoreItem xmlns:ds="http://schemas.openxmlformats.org/officeDocument/2006/customXml" ds:itemID="{5BFAC412-E180-4BC7-BFBC-2423CFDA62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5f570-5954-42b2-93f8-bbdf6252596e"/>
    <ds:schemaRef ds:uri="595222a8-11cd-4fa5-bf58-4b1152621b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BB2AAD-A0CC-4C4C-A436-00E6B64E0D04}">
  <ds:schemaRefs>
    <ds:schemaRef ds:uri="Microsoft.SharePoint.Taxonomy.ContentTypeSync"/>
  </ds:schemaRefs>
</ds:datastoreItem>
</file>

<file path=customXml/itemProps4.xml><?xml version="1.0" encoding="utf-8"?>
<ds:datastoreItem xmlns:ds="http://schemas.openxmlformats.org/officeDocument/2006/customXml" ds:itemID="{9BC7C269-EF37-4299-9144-06B080E7B690}">
  <ds:schemaRefs>
    <ds:schemaRef ds:uri="http://schemas.microsoft.com/sharepoint/events"/>
  </ds:schemaRefs>
</ds:datastoreItem>
</file>

<file path=customXml/itemProps5.xml><?xml version="1.0" encoding="utf-8"?>
<ds:datastoreItem xmlns:ds="http://schemas.openxmlformats.org/officeDocument/2006/customXml" ds:itemID="{6861E802-0ACE-4EB5-93B4-115405DDB18B}">
  <ds:schemaRefs>
    <ds:schemaRef ds:uri="http://schemas.microsoft.com/office/2006/metadata/customXsn"/>
  </ds:schemaRefs>
</ds:datastoreItem>
</file>

<file path=customXml/itemProps6.xml><?xml version="1.0" encoding="utf-8"?>
<ds:datastoreItem xmlns:ds="http://schemas.openxmlformats.org/officeDocument/2006/customXml" ds:itemID="{A8CB620D-5A71-4159-B439-C26E3815D5BC}">
  <ds:schemaRefs>
    <ds:schemaRef ds:uri="http://purl.org/dc/dcmitype/"/>
    <ds:schemaRef ds:uri="http://schemas.microsoft.com/office/infopath/2007/PartnerControls"/>
    <ds:schemaRef ds:uri="http://schemas.microsoft.com/office/2006/metadata/properties"/>
    <ds:schemaRef ds:uri="http://purl.org/dc/terms/"/>
    <ds:schemaRef ds:uri="595222a8-11cd-4fa5-bf58-4b1152621bcd"/>
    <ds:schemaRef ds:uri="http://schemas.microsoft.com/office/2006/documentManagement/types"/>
    <ds:schemaRef ds:uri="http://www.w3.org/XML/1998/namespace"/>
    <ds:schemaRef ds:uri="http://schemas.openxmlformats.org/package/2006/metadata/core-properties"/>
    <ds:schemaRef ds:uri="aec5f570-5954-42b2-93f8-bbdf6252596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11238</TotalTime>
  <Words>4071</Words>
  <Application>Microsoft Macintosh PowerPoint</Application>
  <PresentationFormat>Skjermfremvisning (4:3)</PresentationFormat>
  <Paragraphs>627</Paragraphs>
  <Slides>41</Slides>
  <Notes>38</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41</vt:i4>
      </vt:variant>
    </vt:vector>
  </HeadingPairs>
  <TitlesOfParts>
    <vt:vector size="52" baseType="lpstr">
      <vt:lpstr>ＭＳ Ｐゴシック</vt:lpstr>
      <vt:lpstr>Arial</vt:lpstr>
      <vt:lpstr>Calibri</vt:lpstr>
      <vt:lpstr>Georgia</vt:lpstr>
      <vt:lpstr>Mangal</vt:lpstr>
      <vt:lpstr>Palatino Linotype</vt:lpstr>
      <vt:lpstr>TiemposHeadlineMedium</vt:lpstr>
      <vt:lpstr>Times New Roman</vt:lpstr>
      <vt:lpstr>Verdana</vt:lpstr>
      <vt:lpstr>Wingdings</vt:lpstr>
      <vt:lpstr>SørVest</vt:lpstr>
      <vt:lpstr>            SESONGEN 2019-2020   Velkommen!   </vt:lpstr>
      <vt:lpstr>Regionstinget 2020</vt:lpstr>
      <vt:lpstr>Tema for møtet:</vt:lpstr>
      <vt:lpstr>Hovedoppgaver</vt:lpstr>
      <vt:lpstr>Min håndball</vt:lpstr>
      <vt:lpstr>Kontaktinfo til lag (SA)</vt:lpstr>
      <vt:lpstr>Registrer spillerstall (TA)</vt:lpstr>
      <vt:lpstr>Elektronisk kamprapport</vt:lpstr>
      <vt:lpstr>Registrer kamptropp (TA)</vt:lpstr>
      <vt:lpstr>Kamprapport - Papir</vt:lpstr>
      <vt:lpstr>Barnehåndball 6-12 år</vt:lpstr>
      <vt:lpstr>Barnehåndball 6-12 år</vt:lpstr>
      <vt:lpstr>Hvordan fungerer Aktivitetsserien?</vt:lpstr>
      <vt:lpstr>Aktivitetsserie 9-11 år</vt:lpstr>
      <vt:lpstr>Ungdomshåndball 13-20 år</vt:lpstr>
      <vt:lpstr>Jenter U20</vt:lpstr>
      <vt:lpstr>Spill på flere lag i ungdomshåndballen</vt:lpstr>
      <vt:lpstr>Sammensatte lag</vt:lpstr>
      <vt:lpstr>Omberamminger (flytting av kamp)</vt:lpstr>
      <vt:lpstr>Omberamminger (flytting av kamp)</vt:lpstr>
      <vt:lpstr>Spillerutvikling i Region SørVest</vt:lpstr>
      <vt:lpstr>Regionen har stort fokus på fysisk trening</vt:lpstr>
      <vt:lpstr>Spillerutvikling i SørVest:</vt:lpstr>
      <vt:lpstr>PowerPoint-presentasjon</vt:lpstr>
      <vt:lpstr>PowerPoint-presentasjon</vt:lpstr>
      <vt:lpstr>Satsing på dommerarbeid</vt:lpstr>
      <vt:lpstr>PowerPoint-presentasjon</vt:lpstr>
      <vt:lpstr> Det å være dommer   Sunniva (15) skrev debattinnlegg om idrettsglede:   Jeg trodde ikke det kom til å bli så mange reaksjoner Hinna- jenta Sunniva Skartveit (15) skrev et debattinnlegg til Aftenpostens debattsider Si ;D. Mange har lest og delt innlegget.  Jeg har en enorm lidenskap for håndball. Men for noen dager siden fant jeg ut at det kanskje ikke er selve håndballspillet som engasjerer meg mest, men gleden det gir. Den oppdagelsen fikk jeg da jeg dømte HU-kamper – kamper for funksjons- og utviklingshemmede.  Hvem blir vel ikke engasjert av å se Norges gulljenter i aksjon? Vel, å være dommer for HU-kampene er tusen ganger mer engasjerende!  Aldri før har jeg opplevd slik idrettsglede, lidenskap og lagånd. Ingen gule kort  Arrangøren av turneringen sa følgende: «Ingen andre steder opplever du hundre prosent Fair Play, i tillegg til idrettsglede.»  Og det hadde hun jammen rett i. Det var så givende å være med og se på alle lagene som heiet på hverandre. </vt:lpstr>
      <vt:lpstr>Klubbhuset - dommermodul</vt:lpstr>
      <vt:lpstr>Rekruttering</vt:lpstr>
      <vt:lpstr>KLUBBHUSET</vt:lpstr>
      <vt:lpstr>Bli med i Klubbhuset!</vt:lpstr>
      <vt:lpstr>Trenerutvikling i SørVest</vt:lpstr>
      <vt:lpstr>Kurstilbud</vt:lpstr>
      <vt:lpstr>Barnehåndballkurs:</vt:lpstr>
      <vt:lpstr>Hvor finner jeg kursene?</vt:lpstr>
      <vt:lpstr>Hvor melder jeg meg på kurs?</vt:lpstr>
      <vt:lpstr>Hvor melder jeg meg på kurs?</vt:lpstr>
      <vt:lpstr>Håndballjentene til DNB Arena</vt:lpstr>
      <vt:lpstr>Markedsføringskanaler</vt:lpstr>
      <vt:lpstr>PowerPoint-presentasjon</vt:lpstr>
    </vt:vector>
  </TitlesOfParts>
  <Company>Norges Idrettsforbund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Klikk for å redigere tittelstil</dc:title>
  <dc:subject>Medietrening for spillere</dc:subject>
  <dc:creator>ik11-reos</dc:creator>
  <cp:keywords>Utkast til NTG/Stabæk</cp:keywords>
  <cp:lastModifiedBy>Jakobsen, Jan Kåre</cp:lastModifiedBy>
  <cp:revision>583</cp:revision>
  <cp:lastPrinted>2018-09-03T12:06:51Z</cp:lastPrinted>
  <dcterms:created xsi:type="dcterms:W3CDTF">2006-11-19T20:07:52Z</dcterms:created>
  <dcterms:modified xsi:type="dcterms:W3CDTF">2019-09-20T05:59:05Z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0x01010089F515CEF38C6043B09A4EB0A2E09D630200B1BF27C8E12B124581D47B85F7B101B00047018F9E2B258C47969A4C33CF9B4D6C</vt:lpwstr>
  </property>
  <property fmtid="{D5CDD505-2E9C-101B-9397-08002B2CF9AE}" pid="3" name="_dlc_DocIdItemGuid">
    <vt:lpwstr>dfcdad8b-ba84-474e-9443-4dd3b0100528</vt:lpwstr>
  </property>
  <property fmtid="{D5CDD505-2E9C-101B-9397-08002B2CF9AE}" pid="4" name="OrgTilhorighet">
    <vt:lpwstr>1;#SF33 Region SørVest|14e9f2cd-80a6-440c-b4a4-44c79a128d3f</vt:lpwstr>
  </property>
  <property fmtid="{D5CDD505-2E9C-101B-9397-08002B2CF9AE}" pid="5" name="Dokumentkategori">
    <vt:lpwstr/>
  </property>
</Properties>
</file>